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  <p:sldMasterId id="2147483757" r:id="rId2"/>
    <p:sldMasterId id="2147483786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5" r:id="rId8"/>
    <p:sldId id="266" r:id="rId9"/>
    <p:sldId id="268" r:id="rId10"/>
    <p:sldId id="263" r:id="rId11"/>
    <p:sldId id="264" r:id="rId12"/>
    <p:sldId id="279" r:id="rId13"/>
    <p:sldId id="280" r:id="rId14"/>
    <p:sldId id="269" r:id="rId15"/>
    <p:sldId id="270" r:id="rId16"/>
    <p:sldId id="281" r:id="rId17"/>
    <p:sldId id="283" r:id="rId18"/>
    <p:sldId id="285" r:id="rId19"/>
    <p:sldId id="282" r:id="rId20"/>
    <p:sldId id="271" r:id="rId21"/>
    <p:sldId id="272" r:id="rId22"/>
    <p:sldId id="273" r:id="rId23"/>
    <p:sldId id="260" r:id="rId24"/>
    <p:sldId id="261" r:id="rId25"/>
    <p:sldId id="274" r:id="rId26"/>
    <p:sldId id="275" r:id="rId27"/>
    <p:sldId id="276" r:id="rId28"/>
    <p:sldId id="277" r:id="rId29"/>
    <p:sldId id="278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BE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5"/>
    <p:restoredTop sz="84002"/>
  </p:normalViewPr>
  <p:slideViewPr>
    <p:cSldViewPr snapToGrid="0" snapToObjects="1">
      <p:cViewPr>
        <p:scale>
          <a:sx n="85" d="100"/>
          <a:sy n="85" d="100"/>
        </p:scale>
        <p:origin x="1608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454594-8B53-4EEB-8449-6EF32420CE0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94AA654-ED17-43F6-8E57-CC1D83654A29}">
      <dgm:prSet/>
      <dgm:spPr/>
      <dgm:t>
        <a:bodyPr/>
        <a:lstStyle/>
        <a:p>
          <a:r>
            <a:rPr lang="en-US"/>
            <a:t>Human papillomavirus (HPV) affects 78 million Americans</a:t>
          </a:r>
        </a:p>
      </dgm:t>
    </dgm:pt>
    <dgm:pt modelId="{DBC5071A-4F41-4301-997F-4E67D99E2DDF}" type="parTrans" cxnId="{9F02ADD3-0725-457C-A079-DF5AE1B5DEF4}">
      <dgm:prSet/>
      <dgm:spPr/>
      <dgm:t>
        <a:bodyPr/>
        <a:lstStyle/>
        <a:p>
          <a:endParaRPr lang="en-US"/>
        </a:p>
      </dgm:t>
    </dgm:pt>
    <dgm:pt modelId="{0379D48C-77FF-4529-84C9-873098E1250A}" type="sibTrans" cxnId="{9F02ADD3-0725-457C-A079-DF5AE1B5DEF4}">
      <dgm:prSet/>
      <dgm:spPr/>
      <dgm:t>
        <a:bodyPr/>
        <a:lstStyle/>
        <a:p>
          <a:endParaRPr lang="en-US"/>
        </a:p>
      </dgm:t>
    </dgm:pt>
    <dgm:pt modelId="{805869AB-9978-4E79-9143-292A666383B5}">
      <dgm:prSet/>
      <dgm:spPr/>
      <dgm:t>
        <a:bodyPr/>
        <a:lstStyle/>
        <a:p>
          <a:r>
            <a:rPr lang="en-US"/>
            <a:t>Most cases are benign</a:t>
          </a:r>
        </a:p>
      </dgm:t>
    </dgm:pt>
    <dgm:pt modelId="{2AC7E2F9-DF59-499B-BEE3-FE4A000FEFCA}" type="parTrans" cxnId="{58E789D9-F014-4EAF-8D79-43445059D119}">
      <dgm:prSet/>
      <dgm:spPr/>
      <dgm:t>
        <a:bodyPr/>
        <a:lstStyle/>
        <a:p>
          <a:endParaRPr lang="en-US"/>
        </a:p>
      </dgm:t>
    </dgm:pt>
    <dgm:pt modelId="{D504AF9B-B348-4755-93F4-4DAD9D36766D}" type="sibTrans" cxnId="{58E789D9-F014-4EAF-8D79-43445059D119}">
      <dgm:prSet/>
      <dgm:spPr/>
      <dgm:t>
        <a:bodyPr/>
        <a:lstStyle/>
        <a:p>
          <a:endParaRPr lang="en-US"/>
        </a:p>
      </dgm:t>
    </dgm:pt>
    <dgm:pt modelId="{AB9240DD-4AFE-4B38-8D13-40610E6F569F}">
      <dgm:prSet/>
      <dgm:spPr/>
      <dgm:t>
        <a:bodyPr/>
        <a:lstStyle/>
        <a:p>
          <a:r>
            <a:rPr lang="en-US"/>
            <a:t>Some lead to lesions, warts, and increased risk of certain types of cancers</a:t>
          </a:r>
        </a:p>
      </dgm:t>
    </dgm:pt>
    <dgm:pt modelId="{D41ECE03-ED39-4C1F-B5FD-E85F69FAD907}" type="parTrans" cxnId="{0953E92E-EC59-445C-9026-3BE0B9480394}">
      <dgm:prSet/>
      <dgm:spPr/>
      <dgm:t>
        <a:bodyPr/>
        <a:lstStyle/>
        <a:p>
          <a:endParaRPr lang="en-US"/>
        </a:p>
      </dgm:t>
    </dgm:pt>
    <dgm:pt modelId="{1E481CB2-FB1B-4CEC-89E4-C835597A0D84}" type="sibTrans" cxnId="{0953E92E-EC59-445C-9026-3BE0B9480394}">
      <dgm:prSet/>
      <dgm:spPr/>
      <dgm:t>
        <a:bodyPr/>
        <a:lstStyle/>
        <a:p>
          <a:endParaRPr lang="en-US"/>
        </a:p>
      </dgm:t>
    </dgm:pt>
    <dgm:pt modelId="{7A735F80-A7B6-42BE-BF80-C87279FA0CAF}">
      <dgm:prSet/>
      <dgm:spPr/>
      <dgm:t>
        <a:bodyPr/>
        <a:lstStyle/>
        <a:p>
          <a:r>
            <a:rPr lang="en-US"/>
            <a:t>HPV vaccine recommended for all people between 9-27 years old</a:t>
          </a:r>
        </a:p>
      </dgm:t>
    </dgm:pt>
    <dgm:pt modelId="{E132014D-813C-4EBB-9626-6C00A1C32ED1}" type="parTrans" cxnId="{C6639366-C2F2-4A6A-B853-E7649A2F0CB2}">
      <dgm:prSet/>
      <dgm:spPr/>
      <dgm:t>
        <a:bodyPr/>
        <a:lstStyle/>
        <a:p>
          <a:endParaRPr lang="en-US"/>
        </a:p>
      </dgm:t>
    </dgm:pt>
    <dgm:pt modelId="{5083F5D9-81B7-4B06-9BE3-83F882F6FAC4}" type="sibTrans" cxnId="{C6639366-C2F2-4A6A-B853-E7649A2F0CB2}">
      <dgm:prSet/>
      <dgm:spPr/>
      <dgm:t>
        <a:bodyPr/>
        <a:lstStyle/>
        <a:p>
          <a:endParaRPr lang="en-US"/>
        </a:p>
      </dgm:t>
    </dgm:pt>
    <dgm:pt modelId="{718C0889-DAFB-4A68-95F4-139D55B538F6}">
      <dgm:prSet/>
      <dgm:spPr/>
      <dgm:t>
        <a:bodyPr/>
        <a:lstStyle/>
        <a:p>
          <a:r>
            <a:rPr lang="en-US"/>
            <a:t>Administered in 3 rounds</a:t>
          </a:r>
        </a:p>
      </dgm:t>
    </dgm:pt>
    <dgm:pt modelId="{BFECA12A-D839-43DE-8D39-C9F0D3C61A41}" type="parTrans" cxnId="{B4E68373-93A4-4CE5-9B07-CF28A8B2A0AD}">
      <dgm:prSet/>
      <dgm:spPr/>
      <dgm:t>
        <a:bodyPr/>
        <a:lstStyle/>
        <a:p>
          <a:endParaRPr lang="en-US"/>
        </a:p>
      </dgm:t>
    </dgm:pt>
    <dgm:pt modelId="{3E182423-2876-4DF7-B683-615E1EB6CA67}" type="sibTrans" cxnId="{B4E68373-93A4-4CE5-9B07-CF28A8B2A0AD}">
      <dgm:prSet/>
      <dgm:spPr/>
      <dgm:t>
        <a:bodyPr/>
        <a:lstStyle/>
        <a:p>
          <a:endParaRPr lang="en-US"/>
        </a:p>
      </dgm:t>
    </dgm:pt>
    <dgm:pt modelId="{CBF0EF28-D6A1-4B4D-B659-B8873BC55179}" type="pres">
      <dgm:prSet presAssocID="{10454594-8B53-4EEB-8449-6EF32420CE07}" presName="root" presStyleCnt="0">
        <dgm:presLayoutVars>
          <dgm:dir/>
          <dgm:resizeHandles val="exact"/>
        </dgm:presLayoutVars>
      </dgm:prSet>
      <dgm:spPr/>
    </dgm:pt>
    <dgm:pt modelId="{307EAC2F-FD89-4911-8489-C3AB5AB6547C}" type="pres">
      <dgm:prSet presAssocID="{A94AA654-ED17-43F6-8E57-CC1D83654A29}" presName="compNode" presStyleCnt="0"/>
      <dgm:spPr/>
    </dgm:pt>
    <dgm:pt modelId="{1184AAC7-0D1A-4515-8416-EA4DFC6EC909}" type="pres">
      <dgm:prSet presAssocID="{A94AA654-ED17-43F6-8E57-CC1D83654A29}" presName="bgRect" presStyleLbl="bgShp" presStyleIdx="0" presStyleCnt="5"/>
      <dgm:spPr/>
    </dgm:pt>
    <dgm:pt modelId="{07E1E92C-4481-479B-8932-27431FEBCD60}" type="pres">
      <dgm:prSet presAssocID="{A94AA654-ED17-43F6-8E57-CC1D83654A2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F10B72D2-F48C-4D54-A1B8-9E159E76F174}" type="pres">
      <dgm:prSet presAssocID="{A94AA654-ED17-43F6-8E57-CC1D83654A29}" presName="spaceRect" presStyleCnt="0"/>
      <dgm:spPr/>
    </dgm:pt>
    <dgm:pt modelId="{0346319F-6A10-4E37-A586-DD8B72AF5D15}" type="pres">
      <dgm:prSet presAssocID="{A94AA654-ED17-43F6-8E57-CC1D83654A29}" presName="parTx" presStyleLbl="revTx" presStyleIdx="0" presStyleCnt="5">
        <dgm:presLayoutVars>
          <dgm:chMax val="0"/>
          <dgm:chPref val="0"/>
        </dgm:presLayoutVars>
      </dgm:prSet>
      <dgm:spPr/>
    </dgm:pt>
    <dgm:pt modelId="{F3003A18-4AC5-4F0A-A8B1-AC4B0A513B26}" type="pres">
      <dgm:prSet presAssocID="{0379D48C-77FF-4529-84C9-873098E1250A}" presName="sibTrans" presStyleCnt="0"/>
      <dgm:spPr/>
    </dgm:pt>
    <dgm:pt modelId="{5C121115-5EA5-4B14-9EE3-8ED93B3155AD}" type="pres">
      <dgm:prSet presAssocID="{805869AB-9978-4E79-9143-292A666383B5}" presName="compNode" presStyleCnt="0"/>
      <dgm:spPr/>
    </dgm:pt>
    <dgm:pt modelId="{6CEAE2F8-42E2-4111-AFE1-10B3EC3C2049}" type="pres">
      <dgm:prSet presAssocID="{805869AB-9978-4E79-9143-292A666383B5}" presName="bgRect" presStyleLbl="bgShp" presStyleIdx="1" presStyleCnt="5"/>
      <dgm:spPr/>
    </dgm:pt>
    <dgm:pt modelId="{0A0C4930-B24B-4F38-926E-B4FFF0C25001}" type="pres">
      <dgm:prSet presAssocID="{805869AB-9978-4E79-9143-292A666383B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1D3A6A1E-2423-42A5-A705-9CDC8ADEAFEC}" type="pres">
      <dgm:prSet presAssocID="{805869AB-9978-4E79-9143-292A666383B5}" presName="spaceRect" presStyleCnt="0"/>
      <dgm:spPr/>
    </dgm:pt>
    <dgm:pt modelId="{07D1476E-2CE8-4A96-B408-7534CFAA6E65}" type="pres">
      <dgm:prSet presAssocID="{805869AB-9978-4E79-9143-292A666383B5}" presName="parTx" presStyleLbl="revTx" presStyleIdx="1" presStyleCnt="5">
        <dgm:presLayoutVars>
          <dgm:chMax val="0"/>
          <dgm:chPref val="0"/>
        </dgm:presLayoutVars>
      </dgm:prSet>
      <dgm:spPr/>
    </dgm:pt>
    <dgm:pt modelId="{4C2AF76C-AF46-47E2-9572-916BD6A7601A}" type="pres">
      <dgm:prSet presAssocID="{D504AF9B-B348-4755-93F4-4DAD9D36766D}" presName="sibTrans" presStyleCnt="0"/>
      <dgm:spPr/>
    </dgm:pt>
    <dgm:pt modelId="{516853B9-4178-47BD-84FB-B7FE5C539A1A}" type="pres">
      <dgm:prSet presAssocID="{AB9240DD-4AFE-4B38-8D13-40610E6F569F}" presName="compNode" presStyleCnt="0"/>
      <dgm:spPr/>
    </dgm:pt>
    <dgm:pt modelId="{401B4873-E78E-4D49-AA41-81C3C748CA95}" type="pres">
      <dgm:prSet presAssocID="{AB9240DD-4AFE-4B38-8D13-40610E6F569F}" presName="bgRect" presStyleLbl="bgShp" presStyleIdx="2" presStyleCnt="5"/>
      <dgm:spPr/>
    </dgm:pt>
    <dgm:pt modelId="{55459329-798F-4892-B89A-56F8BB302A06}" type="pres">
      <dgm:prSet presAssocID="{AB9240DD-4AFE-4B38-8D13-40610E6F569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446BCB64-A41A-4293-9262-45A46EEE1F12}" type="pres">
      <dgm:prSet presAssocID="{AB9240DD-4AFE-4B38-8D13-40610E6F569F}" presName="spaceRect" presStyleCnt="0"/>
      <dgm:spPr/>
    </dgm:pt>
    <dgm:pt modelId="{3E4FD007-3D9E-412D-B67E-1B15500D5BB8}" type="pres">
      <dgm:prSet presAssocID="{AB9240DD-4AFE-4B38-8D13-40610E6F569F}" presName="parTx" presStyleLbl="revTx" presStyleIdx="2" presStyleCnt="5">
        <dgm:presLayoutVars>
          <dgm:chMax val="0"/>
          <dgm:chPref val="0"/>
        </dgm:presLayoutVars>
      </dgm:prSet>
      <dgm:spPr/>
    </dgm:pt>
    <dgm:pt modelId="{2931ADD4-0E10-4624-B52D-783409CEEF5C}" type="pres">
      <dgm:prSet presAssocID="{1E481CB2-FB1B-4CEC-89E4-C835597A0D84}" presName="sibTrans" presStyleCnt="0"/>
      <dgm:spPr/>
    </dgm:pt>
    <dgm:pt modelId="{F72B4245-117B-4BA0-93FB-747E31AD6492}" type="pres">
      <dgm:prSet presAssocID="{7A735F80-A7B6-42BE-BF80-C87279FA0CAF}" presName="compNode" presStyleCnt="0"/>
      <dgm:spPr/>
    </dgm:pt>
    <dgm:pt modelId="{221E3EEB-C3A4-4255-A9A0-5A0C65AA64F2}" type="pres">
      <dgm:prSet presAssocID="{7A735F80-A7B6-42BE-BF80-C87279FA0CAF}" presName="bgRect" presStyleLbl="bgShp" presStyleIdx="3" presStyleCnt="5"/>
      <dgm:spPr/>
    </dgm:pt>
    <dgm:pt modelId="{A0B8AF89-A0B0-42D0-AB4D-09E14040062D}" type="pres">
      <dgm:prSet presAssocID="{7A735F80-A7B6-42BE-BF80-C87279FA0CA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C6127B25-6011-41B5-8D3B-3835D3A9F881}" type="pres">
      <dgm:prSet presAssocID="{7A735F80-A7B6-42BE-BF80-C87279FA0CAF}" presName="spaceRect" presStyleCnt="0"/>
      <dgm:spPr/>
    </dgm:pt>
    <dgm:pt modelId="{8C604FE2-32AD-43E0-BB30-EE4311DCB663}" type="pres">
      <dgm:prSet presAssocID="{7A735F80-A7B6-42BE-BF80-C87279FA0CAF}" presName="parTx" presStyleLbl="revTx" presStyleIdx="3" presStyleCnt="5">
        <dgm:presLayoutVars>
          <dgm:chMax val="0"/>
          <dgm:chPref val="0"/>
        </dgm:presLayoutVars>
      </dgm:prSet>
      <dgm:spPr/>
    </dgm:pt>
    <dgm:pt modelId="{9408BF6A-9092-4727-8479-DE84C7ACAED5}" type="pres">
      <dgm:prSet presAssocID="{5083F5D9-81B7-4B06-9BE3-83F882F6FAC4}" presName="sibTrans" presStyleCnt="0"/>
      <dgm:spPr/>
    </dgm:pt>
    <dgm:pt modelId="{27AB011A-1DC1-4068-944E-7584F7C2B4E7}" type="pres">
      <dgm:prSet presAssocID="{718C0889-DAFB-4A68-95F4-139D55B538F6}" presName="compNode" presStyleCnt="0"/>
      <dgm:spPr/>
    </dgm:pt>
    <dgm:pt modelId="{9BD634C7-C664-4F02-8A4E-DB44B4822C4B}" type="pres">
      <dgm:prSet presAssocID="{718C0889-DAFB-4A68-95F4-139D55B538F6}" presName="bgRect" presStyleLbl="bgShp" presStyleIdx="4" presStyleCnt="5"/>
      <dgm:spPr/>
    </dgm:pt>
    <dgm:pt modelId="{C937C1B7-D2FE-42B4-8A35-D93268043A8C}" type="pres">
      <dgm:prSet presAssocID="{718C0889-DAFB-4A68-95F4-139D55B538F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V"/>
        </a:ext>
      </dgm:extLst>
    </dgm:pt>
    <dgm:pt modelId="{2C1693AD-269A-4081-A999-77C14CD6FC0E}" type="pres">
      <dgm:prSet presAssocID="{718C0889-DAFB-4A68-95F4-139D55B538F6}" presName="spaceRect" presStyleCnt="0"/>
      <dgm:spPr/>
    </dgm:pt>
    <dgm:pt modelId="{6DD6575D-8A21-4456-8034-8D015E2A8E09}" type="pres">
      <dgm:prSet presAssocID="{718C0889-DAFB-4A68-95F4-139D55B538F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747DD00-5B08-441F-A3C0-9B19ACFA54D2}" type="presOf" srcId="{10454594-8B53-4EEB-8449-6EF32420CE07}" destId="{CBF0EF28-D6A1-4B4D-B659-B8873BC55179}" srcOrd="0" destOrd="0" presId="urn:microsoft.com/office/officeart/2018/2/layout/IconVerticalSolidList"/>
    <dgm:cxn modelId="{646B9704-C967-47B9-98AD-7ABD7B205816}" type="presOf" srcId="{7A735F80-A7B6-42BE-BF80-C87279FA0CAF}" destId="{8C604FE2-32AD-43E0-BB30-EE4311DCB663}" srcOrd="0" destOrd="0" presId="urn:microsoft.com/office/officeart/2018/2/layout/IconVerticalSolidList"/>
    <dgm:cxn modelId="{0953E92E-EC59-445C-9026-3BE0B9480394}" srcId="{10454594-8B53-4EEB-8449-6EF32420CE07}" destId="{AB9240DD-4AFE-4B38-8D13-40610E6F569F}" srcOrd="2" destOrd="0" parTransId="{D41ECE03-ED39-4C1F-B5FD-E85F69FAD907}" sibTransId="{1E481CB2-FB1B-4CEC-89E4-C835597A0D84}"/>
    <dgm:cxn modelId="{E774E940-5A1E-4C2B-8E66-E5C46135CDFA}" type="presOf" srcId="{718C0889-DAFB-4A68-95F4-139D55B538F6}" destId="{6DD6575D-8A21-4456-8034-8D015E2A8E09}" srcOrd="0" destOrd="0" presId="urn:microsoft.com/office/officeart/2018/2/layout/IconVerticalSolidList"/>
    <dgm:cxn modelId="{2DB01B4B-D3A7-4489-84BC-6C35B47FE607}" type="presOf" srcId="{AB9240DD-4AFE-4B38-8D13-40610E6F569F}" destId="{3E4FD007-3D9E-412D-B67E-1B15500D5BB8}" srcOrd="0" destOrd="0" presId="urn:microsoft.com/office/officeart/2018/2/layout/IconVerticalSolidList"/>
    <dgm:cxn modelId="{C6639366-C2F2-4A6A-B853-E7649A2F0CB2}" srcId="{10454594-8B53-4EEB-8449-6EF32420CE07}" destId="{7A735F80-A7B6-42BE-BF80-C87279FA0CAF}" srcOrd="3" destOrd="0" parTransId="{E132014D-813C-4EBB-9626-6C00A1C32ED1}" sibTransId="{5083F5D9-81B7-4B06-9BE3-83F882F6FAC4}"/>
    <dgm:cxn modelId="{B4E68373-93A4-4CE5-9B07-CF28A8B2A0AD}" srcId="{10454594-8B53-4EEB-8449-6EF32420CE07}" destId="{718C0889-DAFB-4A68-95F4-139D55B538F6}" srcOrd="4" destOrd="0" parTransId="{BFECA12A-D839-43DE-8D39-C9F0D3C61A41}" sibTransId="{3E182423-2876-4DF7-B683-615E1EB6CA67}"/>
    <dgm:cxn modelId="{992F9786-E93A-4966-B835-A3414FB9EA02}" type="presOf" srcId="{805869AB-9978-4E79-9143-292A666383B5}" destId="{07D1476E-2CE8-4A96-B408-7534CFAA6E65}" srcOrd="0" destOrd="0" presId="urn:microsoft.com/office/officeart/2018/2/layout/IconVerticalSolidList"/>
    <dgm:cxn modelId="{11A13692-4319-46F7-8EAF-206DBAB16227}" type="presOf" srcId="{A94AA654-ED17-43F6-8E57-CC1D83654A29}" destId="{0346319F-6A10-4E37-A586-DD8B72AF5D15}" srcOrd="0" destOrd="0" presId="urn:microsoft.com/office/officeart/2018/2/layout/IconVerticalSolidList"/>
    <dgm:cxn modelId="{9F02ADD3-0725-457C-A079-DF5AE1B5DEF4}" srcId="{10454594-8B53-4EEB-8449-6EF32420CE07}" destId="{A94AA654-ED17-43F6-8E57-CC1D83654A29}" srcOrd="0" destOrd="0" parTransId="{DBC5071A-4F41-4301-997F-4E67D99E2DDF}" sibTransId="{0379D48C-77FF-4529-84C9-873098E1250A}"/>
    <dgm:cxn modelId="{58E789D9-F014-4EAF-8D79-43445059D119}" srcId="{10454594-8B53-4EEB-8449-6EF32420CE07}" destId="{805869AB-9978-4E79-9143-292A666383B5}" srcOrd="1" destOrd="0" parTransId="{2AC7E2F9-DF59-499B-BEE3-FE4A000FEFCA}" sibTransId="{D504AF9B-B348-4755-93F4-4DAD9D36766D}"/>
    <dgm:cxn modelId="{55AC7741-2A02-478D-87AE-8472676AB794}" type="presParOf" srcId="{CBF0EF28-D6A1-4B4D-B659-B8873BC55179}" destId="{307EAC2F-FD89-4911-8489-C3AB5AB6547C}" srcOrd="0" destOrd="0" presId="urn:microsoft.com/office/officeart/2018/2/layout/IconVerticalSolidList"/>
    <dgm:cxn modelId="{271EE435-6BD3-46C7-A773-97C6CA892DED}" type="presParOf" srcId="{307EAC2F-FD89-4911-8489-C3AB5AB6547C}" destId="{1184AAC7-0D1A-4515-8416-EA4DFC6EC909}" srcOrd="0" destOrd="0" presId="urn:microsoft.com/office/officeart/2018/2/layout/IconVerticalSolidList"/>
    <dgm:cxn modelId="{BA3BC4C4-C2BA-4355-A505-1FA333DD9DD2}" type="presParOf" srcId="{307EAC2F-FD89-4911-8489-C3AB5AB6547C}" destId="{07E1E92C-4481-479B-8932-27431FEBCD60}" srcOrd="1" destOrd="0" presId="urn:microsoft.com/office/officeart/2018/2/layout/IconVerticalSolidList"/>
    <dgm:cxn modelId="{0CDEC4E6-BC4C-4F95-9C55-28589E21AB47}" type="presParOf" srcId="{307EAC2F-FD89-4911-8489-C3AB5AB6547C}" destId="{F10B72D2-F48C-4D54-A1B8-9E159E76F174}" srcOrd="2" destOrd="0" presId="urn:microsoft.com/office/officeart/2018/2/layout/IconVerticalSolidList"/>
    <dgm:cxn modelId="{11EE9A48-F7D9-45C6-9625-6292085170D2}" type="presParOf" srcId="{307EAC2F-FD89-4911-8489-C3AB5AB6547C}" destId="{0346319F-6A10-4E37-A586-DD8B72AF5D15}" srcOrd="3" destOrd="0" presId="urn:microsoft.com/office/officeart/2018/2/layout/IconVerticalSolidList"/>
    <dgm:cxn modelId="{D6784419-69C8-4CB7-A7AF-2867A2153EA9}" type="presParOf" srcId="{CBF0EF28-D6A1-4B4D-B659-B8873BC55179}" destId="{F3003A18-4AC5-4F0A-A8B1-AC4B0A513B26}" srcOrd="1" destOrd="0" presId="urn:microsoft.com/office/officeart/2018/2/layout/IconVerticalSolidList"/>
    <dgm:cxn modelId="{1CD6273A-D9E7-4659-ABE9-5EE17C0025FA}" type="presParOf" srcId="{CBF0EF28-D6A1-4B4D-B659-B8873BC55179}" destId="{5C121115-5EA5-4B14-9EE3-8ED93B3155AD}" srcOrd="2" destOrd="0" presId="urn:microsoft.com/office/officeart/2018/2/layout/IconVerticalSolidList"/>
    <dgm:cxn modelId="{29212F69-CDC7-4938-A6D8-76F38E72BAC3}" type="presParOf" srcId="{5C121115-5EA5-4B14-9EE3-8ED93B3155AD}" destId="{6CEAE2F8-42E2-4111-AFE1-10B3EC3C2049}" srcOrd="0" destOrd="0" presId="urn:microsoft.com/office/officeart/2018/2/layout/IconVerticalSolidList"/>
    <dgm:cxn modelId="{40145F67-0E19-494B-A36F-8057938A2EBE}" type="presParOf" srcId="{5C121115-5EA5-4B14-9EE3-8ED93B3155AD}" destId="{0A0C4930-B24B-4F38-926E-B4FFF0C25001}" srcOrd="1" destOrd="0" presId="urn:microsoft.com/office/officeart/2018/2/layout/IconVerticalSolidList"/>
    <dgm:cxn modelId="{1375F21A-D6A3-402B-B7FC-ABEB2594938B}" type="presParOf" srcId="{5C121115-5EA5-4B14-9EE3-8ED93B3155AD}" destId="{1D3A6A1E-2423-42A5-A705-9CDC8ADEAFEC}" srcOrd="2" destOrd="0" presId="urn:microsoft.com/office/officeart/2018/2/layout/IconVerticalSolidList"/>
    <dgm:cxn modelId="{5EAF3863-788B-4746-A3FB-CF9BC18659DB}" type="presParOf" srcId="{5C121115-5EA5-4B14-9EE3-8ED93B3155AD}" destId="{07D1476E-2CE8-4A96-B408-7534CFAA6E65}" srcOrd="3" destOrd="0" presId="urn:microsoft.com/office/officeart/2018/2/layout/IconVerticalSolidList"/>
    <dgm:cxn modelId="{46629AE8-3EE9-4437-BD4D-9E1FD9610A27}" type="presParOf" srcId="{CBF0EF28-D6A1-4B4D-B659-B8873BC55179}" destId="{4C2AF76C-AF46-47E2-9572-916BD6A7601A}" srcOrd="3" destOrd="0" presId="urn:microsoft.com/office/officeart/2018/2/layout/IconVerticalSolidList"/>
    <dgm:cxn modelId="{8E320FD3-A5A4-44FD-B652-BA37F8A2AE63}" type="presParOf" srcId="{CBF0EF28-D6A1-4B4D-B659-B8873BC55179}" destId="{516853B9-4178-47BD-84FB-B7FE5C539A1A}" srcOrd="4" destOrd="0" presId="urn:microsoft.com/office/officeart/2018/2/layout/IconVerticalSolidList"/>
    <dgm:cxn modelId="{29966D8A-0E20-4CC4-BCDD-E5CFE0482B99}" type="presParOf" srcId="{516853B9-4178-47BD-84FB-B7FE5C539A1A}" destId="{401B4873-E78E-4D49-AA41-81C3C748CA95}" srcOrd="0" destOrd="0" presId="urn:microsoft.com/office/officeart/2018/2/layout/IconVerticalSolidList"/>
    <dgm:cxn modelId="{595BBE89-2342-4CE5-8C8D-4639E338285F}" type="presParOf" srcId="{516853B9-4178-47BD-84FB-B7FE5C539A1A}" destId="{55459329-798F-4892-B89A-56F8BB302A06}" srcOrd="1" destOrd="0" presId="urn:microsoft.com/office/officeart/2018/2/layout/IconVerticalSolidList"/>
    <dgm:cxn modelId="{F104C062-E87C-4DCC-9BB1-A4F1821CD56C}" type="presParOf" srcId="{516853B9-4178-47BD-84FB-B7FE5C539A1A}" destId="{446BCB64-A41A-4293-9262-45A46EEE1F12}" srcOrd="2" destOrd="0" presId="urn:microsoft.com/office/officeart/2018/2/layout/IconVerticalSolidList"/>
    <dgm:cxn modelId="{A29CCB67-EFB0-42BE-B5BD-362FD047FF0C}" type="presParOf" srcId="{516853B9-4178-47BD-84FB-B7FE5C539A1A}" destId="{3E4FD007-3D9E-412D-B67E-1B15500D5BB8}" srcOrd="3" destOrd="0" presId="urn:microsoft.com/office/officeart/2018/2/layout/IconVerticalSolidList"/>
    <dgm:cxn modelId="{BDB36FF5-563D-4D7E-985F-3BB8B205EB8C}" type="presParOf" srcId="{CBF0EF28-D6A1-4B4D-B659-B8873BC55179}" destId="{2931ADD4-0E10-4624-B52D-783409CEEF5C}" srcOrd="5" destOrd="0" presId="urn:microsoft.com/office/officeart/2018/2/layout/IconVerticalSolidList"/>
    <dgm:cxn modelId="{D92533CC-A5F0-4308-91D8-867BE1329499}" type="presParOf" srcId="{CBF0EF28-D6A1-4B4D-B659-B8873BC55179}" destId="{F72B4245-117B-4BA0-93FB-747E31AD6492}" srcOrd="6" destOrd="0" presId="urn:microsoft.com/office/officeart/2018/2/layout/IconVerticalSolidList"/>
    <dgm:cxn modelId="{0110A597-54A8-4E15-A994-3131EA816E1A}" type="presParOf" srcId="{F72B4245-117B-4BA0-93FB-747E31AD6492}" destId="{221E3EEB-C3A4-4255-A9A0-5A0C65AA64F2}" srcOrd="0" destOrd="0" presId="urn:microsoft.com/office/officeart/2018/2/layout/IconVerticalSolidList"/>
    <dgm:cxn modelId="{B5205407-1968-46E6-AE59-2F93F5FEBFA9}" type="presParOf" srcId="{F72B4245-117B-4BA0-93FB-747E31AD6492}" destId="{A0B8AF89-A0B0-42D0-AB4D-09E14040062D}" srcOrd="1" destOrd="0" presId="urn:microsoft.com/office/officeart/2018/2/layout/IconVerticalSolidList"/>
    <dgm:cxn modelId="{989F0B8F-A965-4604-9899-3AF0524A877B}" type="presParOf" srcId="{F72B4245-117B-4BA0-93FB-747E31AD6492}" destId="{C6127B25-6011-41B5-8D3B-3835D3A9F881}" srcOrd="2" destOrd="0" presId="urn:microsoft.com/office/officeart/2018/2/layout/IconVerticalSolidList"/>
    <dgm:cxn modelId="{0FAEF684-FFD1-4D32-AC70-067B49410867}" type="presParOf" srcId="{F72B4245-117B-4BA0-93FB-747E31AD6492}" destId="{8C604FE2-32AD-43E0-BB30-EE4311DCB663}" srcOrd="3" destOrd="0" presId="urn:microsoft.com/office/officeart/2018/2/layout/IconVerticalSolidList"/>
    <dgm:cxn modelId="{FCD66ACB-E043-43E6-9F68-CEE0523E0027}" type="presParOf" srcId="{CBF0EF28-D6A1-4B4D-B659-B8873BC55179}" destId="{9408BF6A-9092-4727-8479-DE84C7ACAED5}" srcOrd="7" destOrd="0" presId="urn:microsoft.com/office/officeart/2018/2/layout/IconVerticalSolidList"/>
    <dgm:cxn modelId="{C63A6864-70E4-4D30-9833-E19285C802A0}" type="presParOf" srcId="{CBF0EF28-D6A1-4B4D-B659-B8873BC55179}" destId="{27AB011A-1DC1-4068-944E-7584F7C2B4E7}" srcOrd="8" destOrd="0" presId="urn:microsoft.com/office/officeart/2018/2/layout/IconVerticalSolidList"/>
    <dgm:cxn modelId="{D8053C78-B6B8-45C3-AFB1-B3D7215890E8}" type="presParOf" srcId="{27AB011A-1DC1-4068-944E-7584F7C2B4E7}" destId="{9BD634C7-C664-4F02-8A4E-DB44B4822C4B}" srcOrd="0" destOrd="0" presId="urn:microsoft.com/office/officeart/2018/2/layout/IconVerticalSolidList"/>
    <dgm:cxn modelId="{E33328E0-A98D-42A0-AECD-2E4A4A4E7BF3}" type="presParOf" srcId="{27AB011A-1DC1-4068-944E-7584F7C2B4E7}" destId="{C937C1B7-D2FE-42B4-8A35-D93268043A8C}" srcOrd="1" destOrd="0" presId="urn:microsoft.com/office/officeart/2018/2/layout/IconVerticalSolidList"/>
    <dgm:cxn modelId="{681CA456-7281-4283-B4FC-ED7906EB23AF}" type="presParOf" srcId="{27AB011A-1DC1-4068-944E-7584F7C2B4E7}" destId="{2C1693AD-269A-4081-A999-77C14CD6FC0E}" srcOrd="2" destOrd="0" presId="urn:microsoft.com/office/officeart/2018/2/layout/IconVerticalSolidList"/>
    <dgm:cxn modelId="{48C1DC09-6EF8-4B44-BC02-8F8E2D271110}" type="presParOf" srcId="{27AB011A-1DC1-4068-944E-7584F7C2B4E7}" destId="{6DD6575D-8A21-4456-8034-8D015E2A8E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55DE4B-F26F-4D15-881B-1597320370E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1069F6-DB6E-42A7-B929-EB2703980AF1}">
      <dgm:prSet/>
      <dgm:spPr/>
      <dgm:t>
        <a:bodyPr/>
        <a:lstStyle/>
        <a:p>
          <a:r>
            <a:rPr lang="en-US"/>
            <a:t>Vaccination data</a:t>
          </a:r>
        </a:p>
      </dgm:t>
    </dgm:pt>
    <dgm:pt modelId="{450E0AA6-1C83-4EEB-BC2B-71EF84FA8154}" type="parTrans" cxnId="{DDB47763-8524-4873-9F7F-85E249397AF9}">
      <dgm:prSet/>
      <dgm:spPr/>
      <dgm:t>
        <a:bodyPr/>
        <a:lstStyle/>
        <a:p>
          <a:endParaRPr lang="en-US" sz="1800"/>
        </a:p>
      </dgm:t>
    </dgm:pt>
    <dgm:pt modelId="{EAF26E19-4507-4A7F-ABAC-273D66D05872}" type="sibTrans" cxnId="{DDB47763-8524-4873-9F7F-85E249397AF9}">
      <dgm:prSet/>
      <dgm:spPr/>
      <dgm:t>
        <a:bodyPr/>
        <a:lstStyle/>
        <a:p>
          <a:endParaRPr lang="en-US"/>
        </a:p>
      </dgm:t>
    </dgm:pt>
    <dgm:pt modelId="{22DD8BA9-72B9-43DD-9C59-534546DDBEEA}">
      <dgm:prSet/>
      <dgm:spPr/>
      <dgm:t>
        <a:bodyPr/>
        <a:lstStyle/>
        <a:p>
          <a:r>
            <a:rPr lang="en-US"/>
            <a:t>By state, gender, and proportion of population aged 12-17 that has received each round of vaccinations</a:t>
          </a:r>
        </a:p>
      </dgm:t>
    </dgm:pt>
    <dgm:pt modelId="{E1A39325-ED4B-4C75-8B5A-9A82A54A655A}" type="parTrans" cxnId="{45BB92F5-CA8A-4FDE-AC9C-8A1B7FB95288}">
      <dgm:prSet/>
      <dgm:spPr/>
      <dgm:t>
        <a:bodyPr/>
        <a:lstStyle/>
        <a:p>
          <a:endParaRPr lang="en-US" sz="1800"/>
        </a:p>
      </dgm:t>
    </dgm:pt>
    <dgm:pt modelId="{B4B110A4-65C0-4662-910D-AC218B53876D}" type="sibTrans" cxnId="{45BB92F5-CA8A-4FDE-AC9C-8A1B7FB95288}">
      <dgm:prSet/>
      <dgm:spPr/>
      <dgm:t>
        <a:bodyPr/>
        <a:lstStyle/>
        <a:p>
          <a:endParaRPr lang="en-US"/>
        </a:p>
      </dgm:t>
    </dgm:pt>
    <dgm:pt modelId="{840CFE0A-99D4-4E62-94B4-75CDEC37D8FF}">
      <dgm:prSet/>
      <dgm:spPr/>
      <dgm:t>
        <a:bodyPr/>
        <a:lstStyle/>
        <a:p>
          <a:r>
            <a:rPr lang="en-US"/>
            <a:t>Reported by CDC</a:t>
          </a:r>
        </a:p>
      </dgm:t>
    </dgm:pt>
    <dgm:pt modelId="{ACB25B32-1B3C-40B5-AA28-3AB7951E3AC8}" type="parTrans" cxnId="{316225A2-E6B7-4734-B890-CF5ED62E73A2}">
      <dgm:prSet/>
      <dgm:spPr/>
      <dgm:t>
        <a:bodyPr/>
        <a:lstStyle/>
        <a:p>
          <a:endParaRPr lang="en-US" sz="1800"/>
        </a:p>
      </dgm:t>
    </dgm:pt>
    <dgm:pt modelId="{DEA4083C-DAA9-46C8-AB39-396ED50D7013}" type="sibTrans" cxnId="{316225A2-E6B7-4734-B890-CF5ED62E73A2}">
      <dgm:prSet/>
      <dgm:spPr/>
      <dgm:t>
        <a:bodyPr/>
        <a:lstStyle/>
        <a:p>
          <a:endParaRPr lang="en-US"/>
        </a:p>
      </dgm:t>
    </dgm:pt>
    <dgm:pt modelId="{F11477F5-122C-4BBE-9802-B1B0015AE35F}">
      <dgm:prSet/>
      <dgm:spPr/>
      <dgm:t>
        <a:bodyPr/>
        <a:lstStyle/>
        <a:p>
          <a:r>
            <a:rPr lang="en-US"/>
            <a:t>Sex Ed data</a:t>
          </a:r>
        </a:p>
      </dgm:t>
    </dgm:pt>
    <dgm:pt modelId="{E7FB3BF5-AC73-4EA5-AFA6-E004B7288BA5}" type="parTrans" cxnId="{23815B98-E05B-423F-9CA1-1819FDDB552B}">
      <dgm:prSet/>
      <dgm:spPr/>
      <dgm:t>
        <a:bodyPr/>
        <a:lstStyle/>
        <a:p>
          <a:endParaRPr lang="en-US" sz="1800"/>
        </a:p>
      </dgm:t>
    </dgm:pt>
    <dgm:pt modelId="{C2A7C757-BD08-4AF7-81F2-B0DA78395A59}" type="sibTrans" cxnId="{23815B98-E05B-423F-9CA1-1819FDDB552B}">
      <dgm:prSet/>
      <dgm:spPr/>
      <dgm:t>
        <a:bodyPr/>
        <a:lstStyle/>
        <a:p>
          <a:endParaRPr lang="en-US"/>
        </a:p>
      </dgm:t>
    </dgm:pt>
    <dgm:pt modelId="{5F54D3C5-3110-499C-82D5-03C1E7E2F4E9}">
      <dgm:prSet/>
      <dgm:spPr/>
      <dgm:t>
        <a:bodyPr/>
        <a:lstStyle/>
        <a:p>
          <a:r>
            <a:rPr lang="en-US"/>
            <a:t>Sex ed program structure data by state and what components of sex ed are required</a:t>
          </a:r>
        </a:p>
      </dgm:t>
    </dgm:pt>
    <dgm:pt modelId="{473D59C0-B1CB-47B2-ADE5-BBC8F5CAF784}" type="parTrans" cxnId="{022D8F22-CCF2-4263-AD98-115C5812BDE1}">
      <dgm:prSet/>
      <dgm:spPr/>
      <dgm:t>
        <a:bodyPr/>
        <a:lstStyle/>
        <a:p>
          <a:endParaRPr lang="en-US" sz="1800"/>
        </a:p>
      </dgm:t>
    </dgm:pt>
    <dgm:pt modelId="{64E12D66-9F39-4DFE-AD91-FC2C126B2CE5}" type="sibTrans" cxnId="{022D8F22-CCF2-4263-AD98-115C5812BDE1}">
      <dgm:prSet/>
      <dgm:spPr/>
      <dgm:t>
        <a:bodyPr/>
        <a:lstStyle/>
        <a:p>
          <a:endParaRPr lang="en-US"/>
        </a:p>
      </dgm:t>
    </dgm:pt>
    <dgm:pt modelId="{F58851BF-2DE9-4AB7-8940-BA5C2E4B2435}">
      <dgm:prSet/>
      <dgm:spPr/>
      <dgm:t>
        <a:bodyPr/>
        <a:lstStyle/>
        <a:p>
          <a:r>
            <a:rPr lang="en-US"/>
            <a:t>Reported by Guttmacher Institute</a:t>
          </a:r>
        </a:p>
      </dgm:t>
    </dgm:pt>
    <dgm:pt modelId="{18CC2BD0-3479-472A-9F37-75AD4C716C2B}" type="parTrans" cxnId="{073FA31F-54C8-4B4B-B26D-441E54A4E099}">
      <dgm:prSet/>
      <dgm:spPr/>
      <dgm:t>
        <a:bodyPr/>
        <a:lstStyle/>
        <a:p>
          <a:endParaRPr lang="en-US" sz="1800"/>
        </a:p>
      </dgm:t>
    </dgm:pt>
    <dgm:pt modelId="{6C5F2109-6684-4129-87EE-8D3AE39C1AB9}" type="sibTrans" cxnId="{073FA31F-54C8-4B4B-B26D-441E54A4E099}">
      <dgm:prSet/>
      <dgm:spPr/>
      <dgm:t>
        <a:bodyPr/>
        <a:lstStyle/>
        <a:p>
          <a:endParaRPr lang="en-US"/>
        </a:p>
      </dgm:t>
    </dgm:pt>
    <dgm:pt modelId="{15B95E4C-1E7A-4A5A-8893-DBA01ED4DEA5}">
      <dgm:prSet/>
      <dgm:spPr/>
      <dgm:t>
        <a:bodyPr/>
        <a:lstStyle/>
        <a:p>
          <a:r>
            <a:rPr lang="en-US"/>
            <a:t>Cancer Epidemiology data</a:t>
          </a:r>
        </a:p>
      </dgm:t>
    </dgm:pt>
    <dgm:pt modelId="{78B16A04-914C-45AF-925B-4607D0223774}" type="parTrans" cxnId="{50478A7E-64CA-49A5-8FCD-73F0E6904E39}">
      <dgm:prSet/>
      <dgm:spPr/>
      <dgm:t>
        <a:bodyPr/>
        <a:lstStyle/>
        <a:p>
          <a:endParaRPr lang="en-US" sz="1800"/>
        </a:p>
      </dgm:t>
    </dgm:pt>
    <dgm:pt modelId="{1D501396-43ED-490A-A1EE-C532EC4675E8}" type="sibTrans" cxnId="{50478A7E-64CA-49A5-8FCD-73F0E6904E39}">
      <dgm:prSet/>
      <dgm:spPr/>
      <dgm:t>
        <a:bodyPr/>
        <a:lstStyle/>
        <a:p>
          <a:endParaRPr lang="en-US"/>
        </a:p>
      </dgm:t>
    </dgm:pt>
    <dgm:pt modelId="{857EFDE2-174F-468F-97F4-A2DE35A8A1D8}">
      <dgm:prSet/>
      <dgm:spPr/>
      <dgm:t>
        <a:bodyPr/>
        <a:lstStyle/>
        <a:p>
          <a:r>
            <a:rPr lang="en-US"/>
            <a:t>HPV associated cancers by state</a:t>
          </a:r>
        </a:p>
      </dgm:t>
    </dgm:pt>
    <dgm:pt modelId="{A7F61823-D0D6-4D62-B1D1-77A5DDB7100F}" type="parTrans" cxnId="{68E7BCD4-3D9B-4A57-8AA3-5315FF870EFB}">
      <dgm:prSet/>
      <dgm:spPr/>
      <dgm:t>
        <a:bodyPr/>
        <a:lstStyle/>
        <a:p>
          <a:endParaRPr lang="en-US" sz="1800"/>
        </a:p>
      </dgm:t>
    </dgm:pt>
    <dgm:pt modelId="{966E30E2-2E3F-4295-AEF1-770080CD9BF5}" type="sibTrans" cxnId="{68E7BCD4-3D9B-4A57-8AA3-5315FF870EFB}">
      <dgm:prSet/>
      <dgm:spPr/>
      <dgm:t>
        <a:bodyPr/>
        <a:lstStyle/>
        <a:p>
          <a:endParaRPr lang="en-US"/>
        </a:p>
      </dgm:t>
    </dgm:pt>
    <dgm:pt modelId="{7E706331-D231-4A96-82F1-6D2326A90F18}">
      <dgm:prSet/>
      <dgm:spPr/>
      <dgm:t>
        <a:bodyPr/>
        <a:lstStyle/>
        <a:p>
          <a:r>
            <a:rPr lang="en-US"/>
            <a:t>Includes anal, back of throat, cervical, penile, vaginal, and vulval cancers</a:t>
          </a:r>
        </a:p>
      </dgm:t>
    </dgm:pt>
    <dgm:pt modelId="{E7B54213-8FAB-4921-A9AF-ADF064EF182F}" type="parTrans" cxnId="{E64ED4B7-E87A-4AFA-9421-EABCD2769F67}">
      <dgm:prSet/>
      <dgm:spPr/>
      <dgm:t>
        <a:bodyPr/>
        <a:lstStyle/>
        <a:p>
          <a:endParaRPr lang="en-US" sz="1800"/>
        </a:p>
      </dgm:t>
    </dgm:pt>
    <dgm:pt modelId="{2870DC1C-DC09-462C-8CA2-B29E1EF2398D}" type="sibTrans" cxnId="{E64ED4B7-E87A-4AFA-9421-EABCD2769F67}">
      <dgm:prSet/>
      <dgm:spPr/>
      <dgm:t>
        <a:bodyPr/>
        <a:lstStyle/>
        <a:p>
          <a:endParaRPr lang="en-US"/>
        </a:p>
      </dgm:t>
    </dgm:pt>
    <dgm:pt modelId="{FD1A5328-E635-4556-A9D6-0DEC95336620}">
      <dgm:prSet/>
      <dgm:spPr/>
      <dgm:t>
        <a:bodyPr/>
        <a:lstStyle/>
        <a:p>
          <a:r>
            <a:rPr lang="en-US"/>
            <a:t>Reported by CDC</a:t>
          </a:r>
        </a:p>
      </dgm:t>
    </dgm:pt>
    <dgm:pt modelId="{C97BDDA3-70F2-44AF-A6AB-D4AC22988E87}" type="parTrans" cxnId="{0FE5CE8B-04B7-4E3A-B2A3-70D5C43B52A3}">
      <dgm:prSet/>
      <dgm:spPr/>
      <dgm:t>
        <a:bodyPr/>
        <a:lstStyle/>
        <a:p>
          <a:endParaRPr lang="en-US" sz="1800"/>
        </a:p>
      </dgm:t>
    </dgm:pt>
    <dgm:pt modelId="{E9CBC0C0-798A-443F-8D9A-C8D3C4376D39}" type="sibTrans" cxnId="{0FE5CE8B-04B7-4E3A-B2A3-70D5C43B52A3}">
      <dgm:prSet/>
      <dgm:spPr/>
      <dgm:t>
        <a:bodyPr/>
        <a:lstStyle/>
        <a:p>
          <a:endParaRPr lang="en-US"/>
        </a:p>
      </dgm:t>
    </dgm:pt>
    <dgm:pt modelId="{4EC27EC5-E587-4A14-8909-1666C907D835}">
      <dgm:prSet/>
      <dgm:spPr/>
      <dgm:t>
        <a:bodyPr/>
        <a:lstStyle/>
        <a:p>
          <a:r>
            <a:rPr lang="en-US"/>
            <a:t>Education data</a:t>
          </a:r>
        </a:p>
      </dgm:t>
    </dgm:pt>
    <dgm:pt modelId="{03A02E42-D103-44F7-87CD-20F739C43E84}" type="parTrans" cxnId="{30DA8AB3-105B-4CFA-9CFF-B8AB43BA382E}">
      <dgm:prSet/>
      <dgm:spPr/>
      <dgm:t>
        <a:bodyPr/>
        <a:lstStyle/>
        <a:p>
          <a:endParaRPr lang="en-US" sz="1800"/>
        </a:p>
      </dgm:t>
    </dgm:pt>
    <dgm:pt modelId="{CD5622FF-17FE-4675-B1CC-4A874CC8896E}" type="sibTrans" cxnId="{30DA8AB3-105B-4CFA-9CFF-B8AB43BA382E}">
      <dgm:prSet/>
      <dgm:spPr/>
      <dgm:t>
        <a:bodyPr/>
        <a:lstStyle/>
        <a:p>
          <a:endParaRPr lang="en-US"/>
        </a:p>
      </dgm:t>
    </dgm:pt>
    <dgm:pt modelId="{FAE9D0D5-140A-49A1-8ABF-2D9DAD7EFA15}">
      <dgm:prSet/>
      <dgm:spPr/>
      <dgm:t>
        <a:bodyPr/>
        <a:lstStyle/>
        <a:p>
          <a:r>
            <a:rPr lang="en-US"/>
            <a:t>Enrollment and spending by state</a:t>
          </a:r>
        </a:p>
      </dgm:t>
    </dgm:pt>
    <dgm:pt modelId="{0C5AC4B1-DDA7-4433-AAFC-A62C002D43F0}" type="parTrans" cxnId="{D2588CD3-2EC2-42B0-9999-DD5195461406}">
      <dgm:prSet/>
      <dgm:spPr/>
      <dgm:t>
        <a:bodyPr/>
        <a:lstStyle/>
        <a:p>
          <a:endParaRPr lang="en-US" sz="1800"/>
        </a:p>
      </dgm:t>
    </dgm:pt>
    <dgm:pt modelId="{306837CE-5782-4B51-B424-76EDEC442586}" type="sibTrans" cxnId="{D2588CD3-2EC2-42B0-9999-DD5195461406}">
      <dgm:prSet/>
      <dgm:spPr/>
      <dgm:t>
        <a:bodyPr/>
        <a:lstStyle/>
        <a:p>
          <a:endParaRPr lang="en-US"/>
        </a:p>
      </dgm:t>
    </dgm:pt>
    <dgm:pt modelId="{CB89A915-93C3-487E-A80D-EDCF2EDC13AF}">
      <dgm:prSet/>
      <dgm:spPr/>
      <dgm:t>
        <a:bodyPr/>
        <a:lstStyle/>
        <a:p>
          <a:r>
            <a:rPr lang="en-US" dirty="0"/>
            <a:t>Reported by National Center for Education Statistics (NCES)</a:t>
          </a:r>
        </a:p>
      </dgm:t>
    </dgm:pt>
    <dgm:pt modelId="{B07BE521-2E3E-4FA3-A368-8C02B3B67FEA}" type="parTrans" cxnId="{46FB2C6F-F564-4550-AC73-7D622A7FB5AA}">
      <dgm:prSet/>
      <dgm:spPr/>
      <dgm:t>
        <a:bodyPr/>
        <a:lstStyle/>
        <a:p>
          <a:endParaRPr lang="en-US" sz="1800"/>
        </a:p>
      </dgm:t>
    </dgm:pt>
    <dgm:pt modelId="{C672007D-8150-4114-BDA3-9449ECB711F2}" type="sibTrans" cxnId="{46FB2C6F-F564-4550-AC73-7D622A7FB5AA}">
      <dgm:prSet/>
      <dgm:spPr/>
      <dgm:t>
        <a:bodyPr/>
        <a:lstStyle/>
        <a:p>
          <a:endParaRPr lang="en-US"/>
        </a:p>
      </dgm:t>
    </dgm:pt>
    <dgm:pt modelId="{2F309991-87ED-7C45-B435-1BEB57BF7050}" type="pres">
      <dgm:prSet presAssocID="{6C55DE4B-F26F-4D15-881B-1597320370E2}" presName="linear" presStyleCnt="0">
        <dgm:presLayoutVars>
          <dgm:dir/>
          <dgm:animLvl val="lvl"/>
          <dgm:resizeHandles val="exact"/>
        </dgm:presLayoutVars>
      </dgm:prSet>
      <dgm:spPr/>
    </dgm:pt>
    <dgm:pt modelId="{490BAB01-07D4-214E-B19B-EEE836F0CCA2}" type="pres">
      <dgm:prSet presAssocID="{A01069F6-DB6E-42A7-B929-EB2703980AF1}" presName="parentLin" presStyleCnt="0"/>
      <dgm:spPr/>
    </dgm:pt>
    <dgm:pt modelId="{8DBCC7BC-38D9-E34E-9FC4-52CD68129314}" type="pres">
      <dgm:prSet presAssocID="{A01069F6-DB6E-42A7-B929-EB2703980AF1}" presName="parentLeftMargin" presStyleLbl="node1" presStyleIdx="0" presStyleCnt="4"/>
      <dgm:spPr/>
    </dgm:pt>
    <dgm:pt modelId="{D30E00D9-86E9-7D4A-8AC7-7F260A7C1EBE}" type="pres">
      <dgm:prSet presAssocID="{A01069F6-DB6E-42A7-B929-EB2703980AF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B3CA987-0879-9C43-AB48-F7B59CDD1BC3}" type="pres">
      <dgm:prSet presAssocID="{A01069F6-DB6E-42A7-B929-EB2703980AF1}" presName="negativeSpace" presStyleCnt="0"/>
      <dgm:spPr/>
    </dgm:pt>
    <dgm:pt modelId="{4C5145D4-F088-EA41-AE2A-413992CC4CED}" type="pres">
      <dgm:prSet presAssocID="{A01069F6-DB6E-42A7-B929-EB2703980AF1}" presName="childText" presStyleLbl="conFgAcc1" presStyleIdx="0" presStyleCnt="4">
        <dgm:presLayoutVars>
          <dgm:bulletEnabled val="1"/>
        </dgm:presLayoutVars>
      </dgm:prSet>
      <dgm:spPr/>
    </dgm:pt>
    <dgm:pt modelId="{D52F744A-A2AF-E74F-8EE9-C8FB69CD136F}" type="pres">
      <dgm:prSet presAssocID="{EAF26E19-4507-4A7F-ABAC-273D66D05872}" presName="spaceBetweenRectangles" presStyleCnt="0"/>
      <dgm:spPr/>
    </dgm:pt>
    <dgm:pt modelId="{C24A849C-2F4A-8949-9825-25D5BD9BCA29}" type="pres">
      <dgm:prSet presAssocID="{F11477F5-122C-4BBE-9802-B1B0015AE35F}" presName="parentLin" presStyleCnt="0"/>
      <dgm:spPr/>
    </dgm:pt>
    <dgm:pt modelId="{9DBA8B80-A285-8746-BAC2-061F05234507}" type="pres">
      <dgm:prSet presAssocID="{F11477F5-122C-4BBE-9802-B1B0015AE35F}" presName="parentLeftMargin" presStyleLbl="node1" presStyleIdx="0" presStyleCnt="4"/>
      <dgm:spPr/>
    </dgm:pt>
    <dgm:pt modelId="{43A84FBD-D331-5B4C-99F0-BC7357775A05}" type="pres">
      <dgm:prSet presAssocID="{F11477F5-122C-4BBE-9802-B1B0015AE35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CAA6B8-8316-7245-B23C-77B6CB5B7DA1}" type="pres">
      <dgm:prSet presAssocID="{F11477F5-122C-4BBE-9802-B1B0015AE35F}" presName="negativeSpace" presStyleCnt="0"/>
      <dgm:spPr/>
    </dgm:pt>
    <dgm:pt modelId="{396BA388-DC9F-C24F-B18C-312708984AF7}" type="pres">
      <dgm:prSet presAssocID="{F11477F5-122C-4BBE-9802-B1B0015AE35F}" presName="childText" presStyleLbl="conFgAcc1" presStyleIdx="1" presStyleCnt="4">
        <dgm:presLayoutVars>
          <dgm:bulletEnabled val="1"/>
        </dgm:presLayoutVars>
      </dgm:prSet>
      <dgm:spPr/>
    </dgm:pt>
    <dgm:pt modelId="{E58ED21A-22EF-734D-9AA7-AC7E410FE9AE}" type="pres">
      <dgm:prSet presAssocID="{C2A7C757-BD08-4AF7-81F2-B0DA78395A59}" presName="spaceBetweenRectangles" presStyleCnt="0"/>
      <dgm:spPr/>
    </dgm:pt>
    <dgm:pt modelId="{92E3A1A7-D54B-D442-B33C-C9F110AEA0D2}" type="pres">
      <dgm:prSet presAssocID="{15B95E4C-1E7A-4A5A-8893-DBA01ED4DEA5}" presName="parentLin" presStyleCnt="0"/>
      <dgm:spPr/>
    </dgm:pt>
    <dgm:pt modelId="{44286B91-8F2C-8246-A5FB-2B1C69E77B45}" type="pres">
      <dgm:prSet presAssocID="{15B95E4C-1E7A-4A5A-8893-DBA01ED4DEA5}" presName="parentLeftMargin" presStyleLbl="node1" presStyleIdx="1" presStyleCnt="4"/>
      <dgm:spPr/>
    </dgm:pt>
    <dgm:pt modelId="{DAC8995B-A1ED-6B4D-A095-DA13103C98F8}" type="pres">
      <dgm:prSet presAssocID="{15B95E4C-1E7A-4A5A-8893-DBA01ED4DEA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31628CE-5E41-D945-8DEC-1418575D8CE3}" type="pres">
      <dgm:prSet presAssocID="{15B95E4C-1E7A-4A5A-8893-DBA01ED4DEA5}" presName="negativeSpace" presStyleCnt="0"/>
      <dgm:spPr/>
    </dgm:pt>
    <dgm:pt modelId="{77E51B8B-9DD1-FC48-960E-4FB434D876F6}" type="pres">
      <dgm:prSet presAssocID="{15B95E4C-1E7A-4A5A-8893-DBA01ED4DEA5}" presName="childText" presStyleLbl="conFgAcc1" presStyleIdx="2" presStyleCnt="4">
        <dgm:presLayoutVars>
          <dgm:bulletEnabled val="1"/>
        </dgm:presLayoutVars>
      </dgm:prSet>
      <dgm:spPr/>
    </dgm:pt>
    <dgm:pt modelId="{3CCEDFD4-664E-C04E-8469-67BB8F780A36}" type="pres">
      <dgm:prSet presAssocID="{1D501396-43ED-490A-A1EE-C532EC4675E8}" presName="spaceBetweenRectangles" presStyleCnt="0"/>
      <dgm:spPr/>
    </dgm:pt>
    <dgm:pt modelId="{FD8E4898-9F77-C24E-BC88-D75463A94B50}" type="pres">
      <dgm:prSet presAssocID="{4EC27EC5-E587-4A14-8909-1666C907D835}" presName="parentLin" presStyleCnt="0"/>
      <dgm:spPr/>
    </dgm:pt>
    <dgm:pt modelId="{9C25CD3E-035E-7442-AF93-1DB99B74B48C}" type="pres">
      <dgm:prSet presAssocID="{4EC27EC5-E587-4A14-8909-1666C907D835}" presName="parentLeftMargin" presStyleLbl="node1" presStyleIdx="2" presStyleCnt="4"/>
      <dgm:spPr/>
    </dgm:pt>
    <dgm:pt modelId="{F319E170-284B-E744-8F8C-C16A345F1FF7}" type="pres">
      <dgm:prSet presAssocID="{4EC27EC5-E587-4A14-8909-1666C907D83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FA8931F-162B-9D48-93C3-44CB5981CF87}" type="pres">
      <dgm:prSet presAssocID="{4EC27EC5-E587-4A14-8909-1666C907D835}" presName="negativeSpace" presStyleCnt="0"/>
      <dgm:spPr/>
    </dgm:pt>
    <dgm:pt modelId="{5DE83FB7-0955-4744-A8BA-F41EC27C7B45}" type="pres">
      <dgm:prSet presAssocID="{4EC27EC5-E587-4A14-8909-1666C907D83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BF01D0E-47D5-4E45-908E-AE467864E429}" type="presOf" srcId="{A01069F6-DB6E-42A7-B929-EB2703980AF1}" destId="{8DBCC7BC-38D9-E34E-9FC4-52CD68129314}" srcOrd="0" destOrd="0" presId="urn:microsoft.com/office/officeart/2005/8/layout/list1"/>
    <dgm:cxn modelId="{846D8511-D363-A147-AB1B-3C1950A98F57}" type="presOf" srcId="{F58851BF-2DE9-4AB7-8940-BA5C2E4B2435}" destId="{396BA388-DC9F-C24F-B18C-312708984AF7}" srcOrd="0" destOrd="1" presId="urn:microsoft.com/office/officeart/2005/8/layout/list1"/>
    <dgm:cxn modelId="{31E63915-8647-7B4A-BDD8-B9293C4ADDCE}" type="presOf" srcId="{857EFDE2-174F-468F-97F4-A2DE35A8A1D8}" destId="{77E51B8B-9DD1-FC48-960E-4FB434D876F6}" srcOrd="0" destOrd="0" presId="urn:microsoft.com/office/officeart/2005/8/layout/list1"/>
    <dgm:cxn modelId="{4410FA1B-77FC-B64C-8095-DC16B82AD84E}" type="presOf" srcId="{840CFE0A-99D4-4E62-94B4-75CDEC37D8FF}" destId="{4C5145D4-F088-EA41-AE2A-413992CC4CED}" srcOrd="0" destOrd="1" presId="urn:microsoft.com/office/officeart/2005/8/layout/list1"/>
    <dgm:cxn modelId="{073FA31F-54C8-4B4B-B26D-441E54A4E099}" srcId="{F11477F5-122C-4BBE-9802-B1B0015AE35F}" destId="{F58851BF-2DE9-4AB7-8940-BA5C2E4B2435}" srcOrd="1" destOrd="0" parTransId="{18CC2BD0-3479-472A-9F37-75AD4C716C2B}" sibTransId="{6C5F2109-6684-4129-87EE-8D3AE39C1AB9}"/>
    <dgm:cxn modelId="{022D8F22-CCF2-4263-AD98-115C5812BDE1}" srcId="{F11477F5-122C-4BBE-9802-B1B0015AE35F}" destId="{5F54D3C5-3110-499C-82D5-03C1E7E2F4E9}" srcOrd="0" destOrd="0" parTransId="{473D59C0-B1CB-47B2-ADE5-BBC8F5CAF784}" sibTransId="{64E12D66-9F39-4DFE-AD91-FC2C126B2CE5}"/>
    <dgm:cxn modelId="{3C55B92F-4352-A649-8166-7F66257E9F97}" type="presOf" srcId="{4EC27EC5-E587-4A14-8909-1666C907D835}" destId="{9C25CD3E-035E-7442-AF93-1DB99B74B48C}" srcOrd="0" destOrd="0" presId="urn:microsoft.com/office/officeart/2005/8/layout/list1"/>
    <dgm:cxn modelId="{914CF73F-F2FF-7B4B-B819-E12E90E5E6EA}" type="presOf" srcId="{5F54D3C5-3110-499C-82D5-03C1E7E2F4E9}" destId="{396BA388-DC9F-C24F-B18C-312708984AF7}" srcOrd="0" destOrd="0" presId="urn:microsoft.com/office/officeart/2005/8/layout/list1"/>
    <dgm:cxn modelId="{6AFB9849-4AF7-F948-A59C-6DF1BDFCAB13}" type="presOf" srcId="{15B95E4C-1E7A-4A5A-8893-DBA01ED4DEA5}" destId="{DAC8995B-A1ED-6B4D-A095-DA13103C98F8}" srcOrd="1" destOrd="0" presId="urn:microsoft.com/office/officeart/2005/8/layout/list1"/>
    <dgm:cxn modelId="{BC8F0058-3CF1-A74D-8C58-F882D8E8D0CA}" type="presOf" srcId="{F11477F5-122C-4BBE-9802-B1B0015AE35F}" destId="{43A84FBD-D331-5B4C-99F0-BC7357775A05}" srcOrd="1" destOrd="0" presId="urn:microsoft.com/office/officeart/2005/8/layout/list1"/>
    <dgm:cxn modelId="{362C8D5F-33E4-F541-B3FA-05239769BDDB}" type="presOf" srcId="{CB89A915-93C3-487E-A80D-EDCF2EDC13AF}" destId="{5DE83FB7-0955-4744-A8BA-F41EC27C7B45}" srcOrd="0" destOrd="1" presId="urn:microsoft.com/office/officeart/2005/8/layout/list1"/>
    <dgm:cxn modelId="{E0983F60-ECA0-9648-B82A-23AA9F606DD4}" type="presOf" srcId="{F11477F5-122C-4BBE-9802-B1B0015AE35F}" destId="{9DBA8B80-A285-8746-BAC2-061F05234507}" srcOrd="0" destOrd="0" presId="urn:microsoft.com/office/officeart/2005/8/layout/list1"/>
    <dgm:cxn modelId="{DDB47763-8524-4873-9F7F-85E249397AF9}" srcId="{6C55DE4B-F26F-4D15-881B-1597320370E2}" destId="{A01069F6-DB6E-42A7-B929-EB2703980AF1}" srcOrd="0" destOrd="0" parTransId="{450E0AA6-1C83-4EEB-BC2B-71EF84FA8154}" sibTransId="{EAF26E19-4507-4A7F-ABAC-273D66D05872}"/>
    <dgm:cxn modelId="{046ED065-8D41-F94F-A52D-D25B881106B8}" type="presOf" srcId="{4EC27EC5-E587-4A14-8909-1666C907D835}" destId="{F319E170-284B-E744-8F8C-C16A345F1FF7}" srcOrd="1" destOrd="0" presId="urn:microsoft.com/office/officeart/2005/8/layout/list1"/>
    <dgm:cxn modelId="{46FB2C6F-F564-4550-AC73-7D622A7FB5AA}" srcId="{4EC27EC5-E587-4A14-8909-1666C907D835}" destId="{CB89A915-93C3-487E-A80D-EDCF2EDC13AF}" srcOrd="1" destOrd="0" parTransId="{B07BE521-2E3E-4FA3-A368-8C02B3B67FEA}" sibTransId="{C672007D-8150-4114-BDA3-9449ECB711F2}"/>
    <dgm:cxn modelId="{3F774A7C-BA0A-A241-A170-2E1F7A9B79C5}" type="presOf" srcId="{7E706331-D231-4A96-82F1-6D2326A90F18}" destId="{77E51B8B-9DD1-FC48-960E-4FB434D876F6}" srcOrd="0" destOrd="1" presId="urn:microsoft.com/office/officeart/2005/8/layout/list1"/>
    <dgm:cxn modelId="{50478A7E-64CA-49A5-8FCD-73F0E6904E39}" srcId="{6C55DE4B-F26F-4D15-881B-1597320370E2}" destId="{15B95E4C-1E7A-4A5A-8893-DBA01ED4DEA5}" srcOrd="2" destOrd="0" parTransId="{78B16A04-914C-45AF-925B-4607D0223774}" sibTransId="{1D501396-43ED-490A-A1EE-C532EC4675E8}"/>
    <dgm:cxn modelId="{0FE5CE8B-04B7-4E3A-B2A3-70D5C43B52A3}" srcId="{15B95E4C-1E7A-4A5A-8893-DBA01ED4DEA5}" destId="{FD1A5328-E635-4556-A9D6-0DEC95336620}" srcOrd="2" destOrd="0" parTransId="{C97BDDA3-70F2-44AF-A6AB-D4AC22988E87}" sibTransId="{E9CBC0C0-798A-443F-8D9A-C8D3C4376D39}"/>
    <dgm:cxn modelId="{23815B98-E05B-423F-9CA1-1819FDDB552B}" srcId="{6C55DE4B-F26F-4D15-881B-1597320370E2}" destId="{F11477F5-122C-4BBE-9802-B1B0015AE35F}" srcOrd="1" destOrd="0" parTransId="{E7FB3BF5-AC73-4EA5-AFA6-E004B7288BA5}" sibTransId="{C2A7C757-BD08-4AF7-81F2-B0DA78395A59}"/>
    <dgm:cxn modelId="{E1F56D9B-05B0-0C4D-A823-FBD2F8E628BC}" type="presOf" srcId="{22DD8BA9-72B9-43DD-9C59-534546DDBEEA}" destId="{4C5145D4-F088-EA41-AE2A-413992CC4CED}" srcOrd="0" destOrd="0" presId="urn:microsoft.com/office/officeart/2005/8/layout/list1"/>
    <dgm:cxn modelId="{316225A2-E6B7-4734-B890-CF5ED62E73A2}" srcId="{A01069F6-DB6E-42A7-B929-EB2703980AF1}" destId="{840CFE0A-99D4-4E62-94B4-75CDEC37D8FF}" srcOrd="1" destOrd="0" parTransId="{ACB25B32-1B3C-40B5-AA28-3AB7951E3AC8}" sibTransId="{DEA4083C-DAA9-46C8-AB39-396ED50D7013}"/>
    <dgm:cxn modelId="{30DA8AB3-105B-4CFA-9CFF-B8AB43BA382E}" srcId="{6C55DE4B-F26F-4D15-881B-1597320370E2}" destId="{4EC27EC5-E587-4A14-8909-1666C907D835}" srcOrd="3" destOrd="0" parTransId="{03A02E42-D103-44F7-87CD-20F739C43E84}" sibTransId="{CD5622FF-17FE-4675-B1CC-4A874CC8896E}"/>
    <dgm:cxn modelId="{E64ED4B7-E87A-4AFA-9421-EABCD2769F67}" srcId="{15B95E4C-1E7A-4A5A-8893-DBA01ED4DEA5}" destId="{7E706331-D231-4A96-82F1-6D2326A90F18}" srcOrd="1" destOrd="0" parTransId="{E7B54213-8FAB-4921-A9AF-ADF064EF182F}" sibTransId="{2870DC1C-DC09-462C-8CA2-B29E1EF2398D}"/>
    <dgm:cxn modelId="{7516AEC7-1280-6E4F-A89D-911A854C193F}" type="presOf" srcId="{A01069F6-DB6E-42A7-B929-EB2703980AF1}" destId="{D30E00D9-86E9-7D4A-8AC7-7F260A7C1EBE}" srcOrd="1" destOrd="0" presId="urn:microsoft.com/office/officeart/2005/8/layout/list1"/>
    <dgm:cxn modelId="{7558A0C8-4EEC-9241-B761-AB2E9FF4AE1B}" type="presOf" srcId="{FD1A5328-E635-4556-A9D6-0DEC95336620}" destId="{77E51B8B-9DD1-FC48-960E-4FB434D876F6}" srcOrd="0" destOrd="2" presId="urn:microsoft.com/office/officeart/2005/8/layout/list1"/>
    <dgm:cxn modelId="{D2588CD3-2EC2-42B0-9999-DD5195461406}" srcId="{4EC27EC5-E587-4A14-8909-1666C907D835}" destId="{FAE9D0D5-140A-49A1-8ABF-2D9DAD7EFA15}" srcOrd="0" destOrd="0" parTransId="{0C5AC4B1-DDA7-4433-AAFC-A62C002D43F0}" sibTransId="{306837CE-5782-4B51-B424-76EDEC442586}"/>
    <dgm:cxn modelId="{68E7BCD4-3D9B-4A57-8AA3-5315FF870EFB}" srcId="{15B95E4C-1E7A-4A5A-8893-DBA01ED4DEA5}" destId="{857EFDE2-174F-468F-97F4-A2DE35A8A1D8}" srcOrd="0" destOrd="0" parTransId="{A7F61823-D0D6-4D62-B1D1-77A5DDB7100F}" sibTransId="{966E30E2-2E3F-4295-AEF1-770080CD9BF5}"/>
    <dgm:cxn modelId="{3DED3DD9-7A29-3544-8343-C8F0A39B95F5}" type="presOf" srcId="{FAE9D0D5-140A-49A1-8ABF-2D9DAD7EFA15}" destId="{5DE83FB7-0955-4744-A8BA-F41EC27C7B45}" srcOrd="0" destOrd="0" presId="urn:microsoft.com/office/officeart/2005/8/layout/list1"/>
    <dgm:cxn modelId="{6B2EDEE2-C07F-E94C-890E-70F83A7F5969}" type="presOf" srcId="{6C55DE4B-F26F-4D15-881B-1597320370E2}" destId="{2F309991-87ED-7C45-B435-1BEB57BF7050}" srcOrd="0" destOrd="0" presId="urn:microsoft.com/office/officeart/2005/8/layout/list1"/>
    <dgm:cxn modelId="{45BB92F5-CA8A-4FDE-AC9C-8A1B7FB95288}" srcId="{A01069F6-DB6E-42A7-B929-EB2703980AF1}" destId="{22DD8BA9-72B9-43DD-9C59-534546DDBEEA}" srcOrd="0" destOrd="0" parTransId="{E1A39325-ED4B-4C75-8B5A-9A82A54A655A}" sibTransId="{B4B110A4-65C0-4662-910D-AC218B53876D}"/>
    <dgm:cxn modelId="{9E8F68FB-2C49-4C47-BF45-754054ED26FC}" type="presOf" srcId="{15B95E4C-1E7A-4A5A-8893-DBA01ED4DEA5}" destId="{44286B91-8F2C-8246-A5FB-2B1C69E77B45}" srcOrd="0" destOrd="0" presId="urn:microsoft.com/office/officeart/2005/8/layout/list1"/>
    <dgm:cxn modelId="{A5E5E75D-AD14-5E4D-A050-EE04E1DF6F22}" type="presParOf" srcId="{2F309991-87ED-7C45-B435-1BEB57BF7050}" destId="{490BAB01-07D4-214E-B19B-EEE836F0CCA2}" srcOrd="0" destOrd="0" presId="urn:microsoft.com/office/officeart/2005/8/layout/list1"/>
    <dgm:cxn modelId="{2E05D157-4F16-CB45-AAB8-EDA3E0FD9BE4}" type="presParOf" srcId="{490BAB01-07D4-214E-B19B-EEE836F0CCA2}" destId="{8DBCC7BC-38D9-E34E-9FC4-52CD68129314}" srcOrd="0" destOrd="0" presId="urn:microsoft.com/office/officeart/2005/8/layout/list1"/>
    <dgm:cxn modelId="{7E6736E0-B9EA-314A-8731-E1066267EE7E}" type="presParOf" srcId="{490BAB01-07D4-214E-B19B-EEE836F0CCA2}" destId="{D30E00D9-86E9-7D4A-8AC7-7F260A7C1EBE}" srcOrd="1" destOrd="0" presId="urn:microsoft.com/office/officeart/2005/8/layout/list1"/>
    <dgm:cxn modelId="{55A3A3EB-0703-1845-BF31-743049F3367D}" type="presParOf" srcId="{2F309991-87ED-7C45-B435-1BEB57BF7050}" destId="{CB3CA987-0879-9C43-AB48-F7B59CDD1BC3}" srcOrd="1" destOrd="0" presId="urn:microsoft.com/office/officeart/2005/8/layout/list1"/>
    <dgm:cxn modelId="{ADB9484E-429B-6644-9F0D-C1CF82EE2CC8}" type="presParOf" srcId="{2F309991-87ED-7C45-B435-1BEB57BF7050}" destId="{4C5145D4-F088-EA41-AE2A-413992CC4CED}" srcOrd="2" destOrd="0" presId="urn:microsoft.com/office/officeart/2005/8/layout/list1"/>
    <dgm:cxn modelId="{CA9106BB-6644-274B-A5F1-3E53C8A6C4A7}" type="presParOf" srcId="{2F309991-87ED-7C45-B435-1BEB57BF7050}" destId="{D52F744A-A2AF-E74F-8EE9-C8FB69CD136F}" srcOrd="3" destOrd="0" presId="urn:microsoft.com/office/officeart/2005/8/layout/list1"/>
    <dgm:cxn modelId="{FF208565-13F4-824D-9633-C28C03F1EE0F}" type="presParOf" srcId="{2F309991-87ED-7C45-B435-1BEB57BF7050}" destId="{C24A849C-2F4A-8949-9825-25D5BD9BCA29}" srcOrd="4" destOrd="0" presId="urn:microsoft.com/office/officeart/2005/8/layout/list1"/>
    <dgm:cxn modelId="{19CF34D1-5DC8-8D4E-876F-8F858BA0D770}" type="presParOf" srcId="{C24A849C-2F4A-8949-9825-25D5BD9BCA29}" destId="{9DBA8B80-A285-8746-BAC2-061F05234507}" srcOrd="0" destOrd="0" presId="urn:microsoft.com/office/officeart/2005/8/layout/list1"/>
    <dgm:cxn modelId="{2A3EAD5A-662B-7F4B-800B-FE4FC2113629}" type="presParOf" srcId="{C24A849C-2F4A-8949-9825-25D5BD9BCA29}" destId="{43A84FBD-D331-5B4C-99F0-BC7357775A05}" srcOrd="1" destOrd="0" presId="urn:microsoft.com/office/officeart/2005/8/layout/list1"/>
    <dgm:cxn modelId="{E4BA6CA8-E5AB-6841-A77D-A233A34BE770}" type="presParOf" srcId="{2F309991-87ED-7C45-B435-1BEB57BF7050}" destId="{C0CAA6B8-8316-7245-B23C-77B6CB5B7DA1}" srcOrd="5" destOrd="0" presId="urn:microsoft.com/office/officeart/2005/8/layout/list1"/>
    <dgm:cxn modelId="{E6D15866-1AC7-EF4C-AFFC-4BB28F55A047}" type="presParOf" srcId="{2F309991-87ED-7C45-B435-1BEB57BF7050}" destId="{396BA388-DC9F-C24F-B18C-312708984AF7}" srcOrd="6" destOrd="0" presId="urn:microsoft.com/office/officeart/2005/8/layout/list1"/>
    <dgm:cxn modelId="{5B73C83F-AEAB-7848-9720-0CCA0797DB26}" type="presParOf" srcId="{2F309991-87ED-7C45-B435-1BEB57BF7050}" destId="{E58ED21A-22EF-734D-9AA7-AC7E410FE9AE}" srcOrd="7" destOrd="0" presId="urn:microsoft.com/office/officeart/2005/8/layout/list1"/>
    <dgm:cxn modelId="{A8D0555E-1828-944A-B6D3-59FF273B950A}" type="presParOf" srcId="{2F309991-87ED-7C45-B435-1BEB57BF7050}" destId="{92E3A1A7-D54B-D442-B33C-C9F110AEA0D2}" srcOrd="8" destOrd="0" presId="urn:microsoft.com/office/officeart/2005/8/layout/list1"/>
    <dgm:cxn modelId="{666C4B40-87E1-364D-89C8-1512A0CE01CC}" type="presParOf" srcId="{92E3A1A7-D54B-D442-B33C-C9F110AEA0D2}" destId="{44286B91-8F2C-8246-A5FB-2B1C69E77B45}" srcOrd="0" destOrd="0" presId="urn:microsoft.com/office/officeart/2005/8/layout/list1"/>
    <dgm:cxn modelId="{289D7219-FF43-3C4E-8230-5B6A4EEEEC89}" type="presParOf" srcId="{92E3A1A7-D54B-D442-B33C-C9F110AEA0D2}" destId="{DAC8995B-A1ED-6B4D-A095-DA13103C98F8}" srcOrd="1" destOrd="0" presId="urn:microsoft.com/office/officeart/2005/8/layout/list1"/>
    <dgm:cxn modelId="{4F1D5557-FFAC-B043-8C35-F4DC259BAAC6}" type="presParOf" srcId="{2F309991-87ED-7C45-B435-1BEB57BF7050}" destId="{131628CE-5E41-D945-8DEC-1418575D8CE3}" srcOrd="9" destOrd="0" presId="urn:microsoft.com/office/officeart/2005/8/layout/list1"/>
    <dgm:cxn modelId="{9699FD2A-1FF8-6242-8402-AFE59BFB09F8}" type="presParOf" srcId="{2F309991-87ED-7C45-B435-1BEB57BF7050}" destId="{77E51B8B-9DD1-FC48-960E-4FB434D876F6}" srcOrd="10" destOrd="0" presId="urn:microsoft.com/office/officeart/2005/8/layout/list1"/>
    <dgm:cxn modelId="{773DBD61-9FB9-9A4F-99A7-87D47A9B0C29}" type="presParOf" srcId="{2F309991-87ED-7C45-B435-1BEB57BF7050}" destId="{3CCEDFD4-664E-C04E-8469-67BB8F780A36}" srcOrd="11" destOrd="0" presId="urn:microsoft.com/office/officeart/2005/8/layout/list1"/>
    <dgm:cxn modelId="{461C4128-DA7C-604C-B9C8-279A70196758}" type="presParOf" srcId="{2F309991-87ED-7C45-B435-1BEB57BF7050}" destId="{FD8E4898-9F77-C24E-BC88-D75463A94B50}" srcOrd="12" destOrd="0" presId="urn:microsoft.com/office/officeart/2005/8/layout/list1"/>
    <dgm:cxn modelId="{F79C8EE3-446A-3941-9BCA-4F18BA61EA5A}" type="presParOf" srcId="{FD8E4898-9F77-C24E-BC88-D75463A94B50}" destId="{9C25CD3E-035E-7442-AF93-1DB99B74B48C}" srcOrd="0" destOrd="0" presId="urn:microsoft.com/office/officeart/2005/8/layout/list1"/>
    <dgm:cxn modelId="{EA3AD5F2-5CA5-F94C-965F-98DAA7276896}" type="presParOf" srcId="{FD8E4898-9F77-C24E-BC88-D75463A94B50}" destId="{F319E170-284B-E744-8F8C-C16A345F1FF7}" srcOrd="1" destOrd="0" presId="urn:microsoft.com/office/officeart/2005/8/layout/list1"/>
    <dgm:cxn modelId="{0DD74000-E40E-7644-9D0F-D97D70CA336C}" type="presParOf" srcId="{2F309991-87ED-7C45-B435-1BEB57BF7050}" destId="{5FA8931F-162B-9D48-93C3-44CB5981CF87}" srcOrd="13" destOrd="0" presId="urn:microsoft.com/office/officeart/2005/8/layout/list1"/>
    <dgm:cxn modelId="{A1863CB0-CF1A-FC46-B75E-1E87CCE1C4DF}" type="presParOf" srcId="{2F309991-87ED-7C45-B435-1BEB57BF7050}" destId="{5DE83FB7-0955-4744-A8BA-F41EC27C7B4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4AAC7-0D1A-4515-8416-EA4DFC6EC909}">
      <dsp:nvSpPr>
        <dsp:cNvPr id="0" name=""/>
        <dsp:cNvSpPr/>
      </dsp:nvSpPr>
      <dsp:spPr>
        <a:xfrm>
          <a:off x="0" y="4170"/>
          <a:ext cx="6651253" cy="8884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E1E92C-4481-479B-8932-27431FEBCD60}">
      <dsp:nvSpPr>
        <dsp:cNvPr id="0" name=""/>
        <dsp:cNvSpPr/>
      </dsp:nvSpPr>
      <dsp:spPr>
        <a:xfrm>
          <a:off x="268742" y="204061"/>
          <a:ext cx="488622" cy="4886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6319F-6A10-4E37-A586-DD8B72AF5D15}">
      <dsp:nvSpPr>
        <dsp:cNvPr id="0" name=""/>
        <dsp:cNvSpPr/>
      </dsp:nvSpPr>
      <dsp:spPr>
        <a:xfrm>
          <a:off x="1026106" y="4170"/>
          <a:ext cx="5625146" cy="88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023" tIns="94023" rIns="94023" bIns="94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Human papillomavirus (HPV) affects 78 million Americans</a:t>
          </a:r>
        </a:p>
      </dsp:txBody>
      <dsp:txXfrm>
        <a:off x="1026106" y="4170"/>
        <a:ext cx="5625146" cy="888403"/>
      </dsp:txXfrm>
    </dsp:sp>
    <dsp:sp modelId="{6CEAE2F8-42E2-4111-AFE1-10B3EC3C2049}">
      <dsp:nvSpPr>
        <dsp:cNvPr id="0" name=""/>
        <dsp:cNvSpPr/>
      </dsp:nvSpPr>
      <dsp:spPr>
        <a:xfrm>
          <a:off x="0" y="1114675"/>
          <a:ext cx="6651253" cy="8884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C4930-B24B-4F38-926E-B4FFF0C25001}">
      <dsp:nvSpPr>
        <dsp:cNvPr id="0" name=""/>
        <dsp:cNvSpPr/>
      </dsp:nvSpPr>
      <dsp:spPr>
        <a:xfrm>
          <a:off x="268742" y="1314566"/>
          <a:ext cx="488622" cy="4886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D1476E-2CE8-4A96-B408-7534CFAA6E65}">
      <dsp:nvSpPr>
        <dsp:cNvPr id="0" name=""/>
        <dsp:cNvSpPr/>
      </dsp:nvSpPr>
      <dsp:spPr>
        <a:xfrm>
          <a:off x="1026106" y="1114675"/>
          <a:ext cx="5625146" cy="88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023" tIns="94023" rIns="94023" bIns="94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Most cases are benign</a:t>
          </a:r>
        </a:p>
      </dsp:txBody>
      <dsp:txXfrm>
        <a:off x="1026106" y="1114675"/>
        <a:ext cx="5625146" cy="888403"/>
      </dsp:txXfrm>
    </dsp:sp>
    <dsp:sp modelId="{401B4873-E78E-4D49-AA41-81C3C748CA95}">
      <dsp:nvSpPr>
        <dsp:cNvPr id="0" name=""/>
        <dsp:cNvSpPr/>
      </dsp:nvSpPr>
      <dsp:spPr>
        <a:xfrm>
          <a:off x="0" y="2225180"/>
          <a:ext cx="6651253" cy="8884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59329-798F-4892-B89A-56F8BB302A06}">
      <dsp:nvSpPr>
        <dsp:cNvPr id="0" name=""/>
        <dsp:cNvSpPr/>
      </dsp:nvSpPr>
      <dsp:spPr>
        <a:xfrm>
          <a:off x="268742" y="2425070"/>
          <a:ext cx="488622" cy="4886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FD007-3D9E-412D-B67E-1B15500D5BB8}">
      <dsp:nvSpPr>
        <dsp:cNvPr id="0" name=""/>
        <dsp:cNvSpPr/>
      </dsp:nvSpPr>
      <dsp:spPr>
        <a:xfrm>
          <a:off x="1026106" y="2225180"/>
          <a:ext cx="5625146" cy="88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023" tIns="94023" rIns="94023" bIns="94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Some lead to lesions, warts, and increased risk of certain types of cancers</a:t>
          </a:r>
        </a:p>
      </dsp:txBody>
      <dsp:txXfrm>
        <a:off x="1026106" y="2225180"/>
        <a:ext cx="5625146" cy="888403"/>
      </dsp:txXfrm>
    </dsp:sp>
    <dsp:sp modelId="{221E3EEB-C3A4-4255-A9A0-5A0C65AA64F2}">
      <dsp:nvSpPr>
        <dsp:cNvPr id="0" name=""/>
        <dsp:cNvSpPr/>
      </dsp:nvSpPr>
      <dsp:spPr>
        <a:xfrm>
          <a:off x="0" y="3335684"/>
          <a:ext cx="6651253" cy="8884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B8AF89-A0B0-42D0-AB4D-09E14040062D}">
      <dsp:nvSpPr>
        <dsp:cNvPr id="0" name=""/>
        <dsp:cNvSpPr/>
      </dsp:nvSpPr>
      <dsp:spPr>
        <a:xfrm>
          <a:off x="268742" y="3535575"/>
          <a:ext cx="488622" cy="4886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04FE2-32AD-43E0-BB30-EE4311DCB663}">
      <dsp:nvSpPr>
        <dsp:cNvPr id="0" name=""/>
        <dsp:cNvSpPr/>
      </dsp:nvSpPr>
      <dsp:spPr>
        <a:xfrm>
          <a:off x="1026106" y="3335684"/>
          <a:ext cx="5625146" cy="88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023" tIns="94023" rIns="94023" bIns="94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HPV vaccine recommended for all people between 9-27 years old</a:t>
          </a:r>
        </a:p>
      </dsp:txBody>
      <dsp:txXfrm>
        <a:off x="1026106" y="3335684"/>
        <a:ext cx="5625146" cy="888403"/>
      </dsp:txXfrm>
    </dsp:sp>
    <dsp:sp modelId="{9BD634C7-C664-4F02-8A4E-DB44B4822C4B}">
      <dsp:nvSpPr>
        <dsp:cNvPr id="0" name=""/>
        <dsp:cNvSpPr/>
      </dsp:nvSpPr>
      <dsp:spPr>
        <a:xfrm>
          <a:off x="0" y="4446189"/>
          <a:ext cx="6651253" cy="8884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7C1B7-D2FE-42B4-8A35-D93268043A8C}">
      <dsp:nvSpPr>
        <dsp:cNvPr id="0" name=""/>
        <dsp:cNvSpPr/>
      </dsp:nvSpPr>
      <dsp:spPr>
        <a:xfrm>
          <a:off x="268742" y="4646080"/>
          <a:ext cx="488622" cy="4886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6575D-8A21-4456-8034-8D015E2A8E09}">
      <dsp:nvSpPr>
        <dsp:cNvPr id="0" name=""/>
        <dsp:cNvSpPr/>
      </dsp:nvSpPr>
      <dsp:spPr>
        <a:xfrm>
          <a:off x="1026106" y="4446189"/>
          <a:ext cx="5625146" cy="888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023" tIns="94023" rIns="94023" bIns="94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Administered in 3 rounds</a:t>
          </a:r>
        </a:p>
      </dsp:txBody>
      <dsp:txXfrm>
        <a:off x="1026106" y="4446189"/>
        <a:ext cx="5625146" cy="8884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5145D4-F088-EA41-AE2A-413992CC4CED}">
      <dsp:nvSpPr>
        <dsp:cNvPr id="0" name=""/>
        <dsp:cNvSpPr/>
      </dsp:nvSpPr>
      <dsp:spPr>
        <a:xfrm>
          <a:off x="0" y="355080"/>
          <a:ext cx="5889686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105" tIns="291592" rIns="45710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By state, gender, and proportion of population aged 12-17 that has received each round of vaccinations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Reported by CDC</a:t>
          </a:r>
        </a:p>
      </dsp:txBody>
      <dsp:txXfrm>
        <a:off x="0" y="355080"/>
        <a:ext cx="5889686" cy="992250"/>
      </dsp:txXfrm>
    </dsp:sp>
    <dsp:sp modelId="{D30E00D9-86E9-7D4A-8AC7-7F260A7C1EBE}">
      <dsp:nvSpPr>
        <dsp:cNvPr id="0" name=""/>
        <dsp:cNvSpPr/>
      </dsp:nvSpPr>
      <dsp:spPr>
        <a:xfrm>
          <a:off x="294484" y="148440"/>
          <a:ext cx="4122780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831" tIns="0" rIns="15583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Vaccination data</a:t>
          </a:r>
        </a:p>
      </dsp:txBody>
      <dsp:txXfrm>
        <a:off x="314659" y="168615"/>
        <a:ext cx="4082430" cy="372930"/>
      </dsp:txXfrm>
    </dsp:sp>
    <dsp:sp modelId="{396BA388-DC9F-C24F-B18C-312708984AF7}">
      <dsp:nvSpPr>
        <dsp:cNvPr id="0" name=""/>
        <dsp:cNvSpPr/>
      </dsp:nvSpPr>
      <dsp:spPr>
        <a:xfrm>
          <a:off x="0" y="1629570"/>
          <a:ext cx="5889686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105" tIns="291592" rIns="45710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Sex ed program structure data by state and what components of sex ed are required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Reported by Guttmacher Institute</a:t>
          </a:r>
        </a:p>
      </dsp:txBody>
      <dsp:txXfrm>
        <a:off x="0" y="1629570"/>
        <a:ext cx="5889686" cy="992250"/>
      </dsp:txXfrm>
    </dsp:sp>
    <dsp:sp modelId="{43A84FBD-D331-5B4C-99F0-BC7357775A05}">
      <dsp:nvSpPr>
        <dsp:cNvPr id="0" name=""/>
        <dsp:cNvSpPr/>
      </dsp:nvSpPr>
      <dsp:spPr>
        <a:xfrm>
          <a:off x="294484" y="1422930"/>
          <a:ext cx="4122780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831" tIns="0" rIns="15583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Sex Ed data</a:t>
          </a:r>
        </a:p>
      </dsp:txBody>
      <dsp:txXfrm>
        <a:off x="314659" y="1443105"/>
        <a:ext cx="4082430" cy="372930"/>
      </dsp:txXfrm>
    </dsp:sp>
    <dsp:sp modelId="{77E51B8B-9DD1-FC48-960E-4FB434D876F6}">
      <dsp:nvSpPr>
        <dsp:cNvPr id="0" name=""/>
        <dsp:cNvSpPr/>
      </dsp:nvSpPr>
      <dsp:spPr>
        <a:xfrm>
          <a:off x="0" y="2904060"/>
          <a:ext cx="5889686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105" tIns="291592" rIns="45710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HPV associated cancers by state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Includes anal, back of throat, cervical, penile, vaginal, and vulval cancers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Reported by CDC</a:t>
          </a:r>
        </a:p>
      </dsp:txBody>
      <dsp:txXfrm>
        <a:off x="0" y="2904060"/>
        <a:ext cx="5889686" cy="1190700"/>
      </dsp:txXfrm>
    </dsp:sp>
    <dsp:sp modelId="{DAC8995B-A1ED-6B4D-A095-DA13103C98F8}">
      <dsp:nvSpPr>
        <dsp:cNvPr id="0" name=""/>
        <dsp:cNvSpPr/>
      </dsp:nvSpPr>
      <dsp:spPr>
        <a:xfrm>
          <a:off x="294484" y="2697420"/>
          <a:ext cx="4122780" cy="413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831" tIns="0" rIns="15583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Cancer Epidemiology data</a:t>
          </a:r>
        </a:p>
      </dsp:txBody>
      <dsp:txXfrm>
        <a:off x="314659" y="2717595"/>
        <a:ext cx="4082430" cy="372930"/>
      </dsp:txXfrm>
    </dsp:sp>
    <dsp:sp modelId="{5DE83FB7-0955-4744-A8BA-F41EC27C7B45}">
      <dsp:nvSpPr>
        <dsp:cNvPr id="0" name=""/>
        <dsp:cNvSpPr/>
      </dsp:nvSpPr>
      <dsp:spPr>
        <a:xfrm>
          <a:off x="0" y="4377000"/>
          <a:ext cx="5889686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105" tIns="291592" rIns="45710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Enrollment and spending by state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Reported by National Center for Education Statistics (NCES)</a:t>
          </a:r>
        </a:p>
      </dsp:txBody>
      <dsp:txXfrm>
        <a:off x="0" y="4377000"/>
        <a:ext cx="5889686" cy="793800"/>
      </dsp:txXfrm>
    </dsp:sp>
    <dsp:sp modelId="{F319E170-284B-E744-8F8C-C16A345F1FF7}">
      <dsp:nvSpPr>
        <dsp:cNvPr id="0" name=""/>
        <dsp:cNvSpPr/>
      </dsp:nvSpPr>
      <dsp:spPr>
        <a:xfrm>
          <a:off x="294484" y="4170360"/>
          <a:ext cx="4122780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831" tIns="0" rIns="15583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Education data</a:t>
          </a:r>
        </a:p>
      </dsp:txBody>
      <dsp:txXfrm>
        <a:off x="314659" y="4190535"/>
        <a:ext cx="4082430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AFA2D-E10D-7544-AC3D-A308C63E0882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1E9DE-D1A1-704B-953F-E76754D2B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31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Mww</a:t>
            </a:r>
            <a:r>
              <a:rPr lang="en-US" dirty="0"/>
              <a:t> p-values: 2.56e-7, 9.26e-08, 1.372e-08</a:t>
            </a:r>
          </a:p>
          <a:p>
            <a:r>
              <a:rPr lang="en-US" dirty="0"/>
              <a:t>Paired t-test: 1.2e-19, 9.9e-19, 1.1e-19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1E9DE-D1A1-704B-953F-E76754D2B3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46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stat = 7.980396681547373e-07</a:t>
            </a:r>
          </a:p>
          <a:p>
            <a:r>
              <a:rPr lang="en-US" dirty="0"/>
              <a:t>Pearson = (0.5245360700946192, 7.779321343004095e-05)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1E9DE-D1A1-704B-953F-E76754D2B3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45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 stat = 9.481846307961963e-56</a:t>
            </a:r>
          </a:p>
          <a:p>
            <a:r>
              <a:rPr lang="en-US" dirty="0"/>
              <a:t>Pearson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(0.5274264489760621, 6.984009964428247e-05)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1E9DE-D1A1-704B-953F-E76754D2B3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12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2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7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53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44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878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08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03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659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27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91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51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00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0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73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79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404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91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710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6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81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0054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975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414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31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882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403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47129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8150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63316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2468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181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1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26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57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41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4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38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5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5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44" r:id="rId5"/>
    <p:sldLayoutId id="2147483745" r:id="rId6"/>
    <p:sldLayoutId id="2147483751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64918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164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2">
            <a:extLst>
              <a:ext uri="{FF2B5EF4-FFF2-40B4-BE49-F238E27FC236}">
                <a16:creationId xmlns:a16="http://schemas.microsoft.com/office/drawing/2014/main" id="{1996F86B-8A8D-482B-AB2B-1A8EE4EF2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BF7B2BC4-6DAA-43BB-BBF8-74F5943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1E9DBD7B-6F32-47F1-9654-A2CB59691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18">
            <a:extLst>
              <a:ext uri="{FF2B5EF4-FFF2-40B4-BE49-F238E27FC236}">
                <a16:creationId xmlns:a16="http://schemas.microsoft.com/office/drawing/2014/main" id="{2A06CCF8-E75B-4B55-99FB-2D76CBD12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0">
            <a:extLst>
              <a:ext uri="{FF2B5EF4-FFF2-40B4-BE49-F238E27FC236}">
                <a16:creationId xmlns:a16="http://schemas.microsoft.com/office/drawing/2014/main" id="{43F55E8D-2CEA-40CC-84B8-110F9CCFE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903899BD-A4C7-4D2F-B882-E373ADDBF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442832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1C9E2-B0AC-8341-8C9E-38325554C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6765" y="422442"/>
            <a:ext cx="3469778" cy="2268559"/>
          </a:xfrm>
        </p:spPr>
        <p:txBody>
          <a:bodyPr>
            <a:normAutofit/>
          </a:bodyPr>
          <a:lstStyle/>
          <a:p>
            <a:r>
              <a:rPr lang="en-US" sz="2800" b="1" dirty="0"/>
              <a:t>Multidimensional Analysis of HPV vaccination rates by state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9C2CF4-D0E9-424D-8F3A-B76714C41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5661" y="4311027"/>
            <a:ext cx="2503753" cy="11602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Monika Baker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Betsy Campbell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Simone Longo</a:t>
            </a:r>
          </a:p>
        </p:txBody>
      </p:sp>
      <p:pic>
        <p:nvPicPr>
          <p:cNvPr id="4" name="Picture 3" descr="A close up of a persons face&#10;&#10;Description automatically generated">
            <a:extLst>
              <a:ext uri="{FF2B5EF4-FFF2-40B4-BE49-F238E27FC236}">
                <a16:creationId xmlns:a16="http://schemas.microsoft.com/office/drawing/2014/main" id="{EACF40F8-6BBB-4C0D-AF58-E17838075A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25" r="22023" b="-1"/>
          <a:stretch/>
        </p:blipFill>
        <p:spPr>
          <a:xfrm>
            <a:off x="5435859" y="227"/>
            <a:ext cx="5949061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" name="Rectangle 24">
            <a:extLst>
              <a:ext uri="{FF2B5EF4-FFF2-40B4-BE49-F238E27FC236}">
                <a16:creationId xmlns:a16="http://schemas.microsoft.com/office/drawing/2014/main" id="{4C7118A3-ECB4-4619-AA16-3E9684D0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0C4A12-5D99-1242-9CEA-43084C43E59F}"/>
              </a:ext>
            </a:extLst>
          </p:cNvPr>
          <p:cNvSpPr txBox="1">
            <a:spLocks/>
          </p:cNvSpPr>
          <p:nvPr/>
        </p:nvSpPr>
        <p:spPr>
          <a:xfrm>
            <a:off x="-779004" y="5663899"/>
            <a:ext cx="6039780" cy="11006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1600" i="0" dirty="0"/>
              <a:t>University of Utah</a:t>
            </a:r>
          </a:p>
          <a:p>
            <a:pPr algn="r">
              <a:spcAft>
                <a:spcPts val="600"/>
              </a:spcAft>
            </a:pPr>
            <a:r>
              <a:rPr lang="en-US" sz="1600" i="0" dirty="0"/>
              <a:t>Department of Biomedical Informatics</a:t>
            </a:r>
          </a:p>
          <a:p>
            <a:pPr algn="r">
              <a:spcAft>
                <a:spcPts val="600"/>
              </a:spcAft>
            </a:pPr>
            <a:r>
              <a:rPr lang="en-US" sz="1600" i="0" dirty="0"/>
              <a:t>April 27, 2020</a:t>
            </a:r>
          </a:p>
        </p:txBody>
      </p:sp>
    </p:spTree>
    <p:extLst>
      <p:ext uri="{BB962C8B-B14F-4D97-AF65-F5344CB8AC3E}">
        <p14:creationId xmlns:p14="http://schemas.microsoft.com/office/powerpoint/2010/main" val="623607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29C0-4C1F-994F-AE96-359A74803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Per Pupil Spending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F9585-13A9-2741-9AC8-413A53D977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NCES reports:</a:t>
            </a:r>
          </a:p>
          <a:p>
            <a:pPr lvl="1"/>
            <a:r>
              <a:rPr lang="en-US" dirty="0"/>
              <a:t>Actively enrolled students K-12</a:t>
            </a:r>
          </a:p>
          <a:p>
            <a:pPr lvl="1"/>
            <a:r>
              <a:rPr lang="en-US" dirty="0"/>
              <a:t>Total spent on education by state</a:t>
            </a:r>
          </a:p>
          <a:p>
            <a:pPr lvl="1"/>
            <a:r>
              <a:rPr lang="en-US" dirty="0"/>
              <a:t>Amount spent on student support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FD2EC6-23D9-6E43-8E89-CD62BAAADE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does this relate to successful HPV vaccination rates (i.e. 2</a:t>
            </a:r>
            <a:r>
              <a:rPr lang="en-US" baseline="30000" dirty="0"/>
              <a:t>nd</a:t>
            </a:r>
            <a:r>
              <a:rPr lang="en-US" dirty="0"/>
              <a:t> round and higher)?</a:t>
            </a:r>
          </a:p>
        </p:txBody>
      </p:sp>
    </p:spTree>
    <p:extLst>
      <p:ext uri="{BB962C8B-B14F-4D97-AF65-F5344CB8AC3E}">
        <p14:creationId xmlns:p14="http://schemas.microsoft.com/office/powerpoint/2010/main" val="3988262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F5F69-5A57-5E4A-ABD5-935EBDA5B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Caveats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2CBD09-65C7-194C-A33B-4482EE35B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9375728" cy="3997828"/>
          </a:xfrm>
        </p:spPr>
        <p:txBody>
          <a:bodyPr anchor="t">
            <a:normAutofit/>
          </a:bodyPr>
          <a:lstStyle/>
          <a:p>
            <a:r>
              <a:rPr lang="en-US" sz="2400" dirty="0"/>
              <a:t>Assuming spending is uniform for all grades (probably is not)</a:t>
            </a:r>
          </a:p>
          <a:p>
            <a:r>
              <a:rPr lang="en-US" sz="2400" dirty="0"/>
              <a:t>Also that spending is a direct indicator of educational outcomes (likely more to the story)</a:t>
            </a:r>
          </a:p>
          <a:p>
            <a:r>
              <a:rPr lang="en-US" sz="2400" dirty="0"/>
              <a:t>Does not consider demographics</a:t>
            </a:r>
          </a:p>
          <a:p>
            <a:r>
              <a:rPr lang="en-US" sz="2400" dirty="0"/>
              <a:t>However, can capture an overall trend if it exists.</a:t>
            </a:r>
          </a:p>
        </p:txBody>
      </p:sp>
    </p:spTree>
    <p:extLst>
      <p:ext uri="{BB962C8B-B14F-4D97-AF65-F5344CB8AC3E}">
        <p14:creationId xmlns:p14="http://schemas.microsoft.com/office/powerpoint/2010/main" val="1299798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F55087C-DC74-9941-A618-16CBA5430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216" y="169549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Per Pupil Spending</a:t>
            </a:r>
          </a:p>
        </p:txBody>
      </p:sp>
      <p:pic>
        <p:nvPicPr>
          <p:cNvPr id="27" name="Content Placeholder 26" descr="A close up of a logo&#10;&#10;Description automatically generated">
            <a:extLst>
              <a:ext uri="{FF2B5EF4-FFF2-40B4-BE49-F238E27FC236}">
                <a16:creationId xmlns:a16="http://schemas.microsoft.com/office/drawing/2014/main" id="{D1F91AA4-F10F-1D40-A3AA-390C8582B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9225" y="1554781"/>
            <a:ext cx="10540733" cy="4992498"/>
          </a:xfr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B6B356BE-E6E5-4247-B2FD-262A8E457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5958" y="184330"/>
            <a:ext cx="2980139" cy="2890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6000CA-3F97-A64C-B3F0-5805E24018E5}"/>
              </a:ext>
            </a:extLst>
          </p:cNvPr>
          <p:cNvCxnSpPr/>
          <p:nvPr/>
        </p:nvCxnSpPr>
        <p:spPr>
          <a:xfrm flipV="1">
            <a:off x="1539087" y="5685576"/>
            <a:ext cx="0" cy="4707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92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5604-01A2-9D49-9928-C7D15B32C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117" y="310917"/>
            <a:ext cx="8650804" cy="1077229"/>
          </a:xfrm>
        </p:spPr>
        <p:txBody>
          <a:bodyPr/>
          <a:lstStyle/>
          <a:p>
            <a:r>
              <a:rPr lang="en-US" dirty="0"/>
              <a:t>Correlating Total Spending with 2</a:t>
            </a:r>
            <a:r>
              <a:rPr lang="en-US" baseline="30000" dirty="0"/>
              <a:t>nd</a:t>
            </a:r>
            <a:r>
              <a:rPr lang="en-US" dirty="0"/>
              <a:t> Round of Vaccinations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5E94E7E-5E30-8641-A8CB-B9A0032C1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1636" y="1388146"/>
            <a:ext cx="7749765" cy="5116746"/>
          </a:xfrm>
        </p:spPr>
      </p:pic>
    </p:spTree>
    <p:extLst>
      <p:ext uri="{BB962C8B-B14F-4D97-AF65-F5344CB8AC3E}">
        <p14:creationId xmlns:p14="http://schemas.microsoft.com/office/powerpoint/2010/main" val="1906885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5604-01A2-9D49-9928-C7D15B32C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019" y="310917"/>
            <a:ext cx="8650804" cy="1077229"/>
          </a:xfrm>
        </p:spPr>
        <p:txBody>
          <a:bodyPr/>
          <a:lstStyle/>
          <a:p>
            <a:r>
              <a:rPr lang="en-US" dirty="0"/>
              <a:t>Correlating Student Support with 2</a:t>
            </a:r>
            <a:r>
              <a:rPr lang="en-US" baseline="30000" dirty="0"/>
              <a:t>nd</a:t>
            </a:r>
            <a:r>
              <a:rPr lang="en-US" dirty="0"/>
              <a:t> Round of Vaccinations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FE90AC40-47CC-1B4A-9EB5-9B22E88BA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9570" y="1388146"/>
            <a:ext cx="8052860" cy="5308357"/>
          </a:xfrm>
        </p:spPr>
      </p:pic>
    </p:spTree>
    <p:extLst>
      <p:ext uri="{BB962C8B-B14F-4D97-AF65-F5344CB8AC3E}">
        <p14:creationId xmlns:p14="http://schemas.microsoft.com/office/powerpoint/2010/main" val="1274089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B9F03-1E81-0F43-AFC7-9EFF15C0D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450" y="177874"/>
            <a:ext cx="7950984" cy="1081705"/>
          </a:xfrm>
        </p:spPr>
        <p:txBody>
          <a:bodyPr/>
          <a:lstStyle/>
          <a:p>
            <a:r>
              <a:rPr lang="en-US" dirty="0"/>
              <a:t>Considering some sex-ed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6CE07-C00E-6A4F-8A68-611F0CDDB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4395" y="1328311"/>
            <a:ext cx="4106977" cy="4661000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r>
              <a:rPr lang="en-US" sz="2400" dirty="0"/>
              <a:t>Some states require sex-ed curriculums to include contraception.</a:t>
            </a:r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DE7575B1-7166-1344-8115-5F93EFB8D4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21372" y="1259579"/>
            <a:ext cx="7429757" cy="4899517"/>
          </a:xfrm>
        </p:spPr>
      </p:pic>
    </p:spTree>
    <p:extLst>
      <p:ext uri="{BB962C8B-B14F-4D97-AF65-F5344CB8AC3E}">
        <p14:creationId xmlns:p14="http://schemas.microsoft.com/office/powerpoint/2010/main" val="131261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B9F03-1E81-0F43-AFC7-9EFF15C0D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450" y="177874"/>
            <a:ext cx="7950984" cy="1081705"/>
          </a:xfrm>
        </p:spPr>
        <p:txBody>
          <a:bodyPr/>
          <a:lstStyle/>
          <a:p>
            <a:r>
              <a:rPr lang="en-US" dirty="0"/>
              <a:t>Considering some sex-ed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6CE07-C00E-6A4F-8A68-611F0CDDB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4395" y="1328311"/>
            <a:ext cx="4106977" cy="4661000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r>
              <a:rPr lang="en-US" sz="2400"/>
              <a:t>Mann-Whitney-Wilcoxon</a:t>
            </a:r>
            <a:endParaRPr lang="en-US" sz="2400" dirty="0"/>
          </a:p>
          <a:p>
            <a:pPr lvl="1"/>
            <a:r>
              <a:rPr lang="en-US" sz="2000" dirty="0"/>
              <a:t>p-value = 0.0108</a:t>
            </a:r>
          </a:p>
          <a:p>
            <a:r>
              <a:rPr lang="en-US" sz="2400" dirty="0"/>
              <a:t>2-tailed independent t-test:</a:t>
            </a:r>
          </a:p>
          <a:p>
            <a:pPr lvl="1"/>
            <a:r>
              <a:rPr lang="en-US" sz="2000" dirty="0"/>
              <a:t>p-value = 0.0255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6E4EE6-7AFF-CB49-BD10-0B84C9E81E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21372" y="1146686"/>
            <a:ext cx="7825941" cy="5149182"/>
          </a:xfrm>
        </p:spPr>
      </p:pic>
    </p:spTree>
    <p:extLst>
      <p:ext uri="{BB962C8B-B14F-4D97-AF65-F5344CB8AC3E}">
        <p14:creationId xmlns:p14="http://schemas.microsoft.com/office/powerpoint/2010/main" val="2244149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20" name="Picture 1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21" name="Rectangle 1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01367-47A2-A34F-A1FA-E5CC86146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530542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1B511-E267-D645-BC36-49352930F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874" y="1985066"/>
            <a:ext cx="8207265" cy="4274740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Increased education spending appears to have a positive impact on HPV vaccination rates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Including contraceptives in sexual education curriculums also appears to significantly affect HPV vaccination rates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Future work should refine the financial data to provide better estimates for how money is spent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should also correct for socioeconomic status as well as student-to-teacher ratios.</a:t>
            </a:r>
          </a:p>
          <a:p>
            <a:pPr>
              <a:lnSpc>
                <a:spcPct val="11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674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Sex education and HPV vaccination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9802" y="5251010"/>
            <a:ext cx="8608037" cy="1303698"/>
          </a:xfrm>
        </p:spPr>
        <p:txBody>
          <a:bodyPr numCol="2" anchor="t">
            <a:norm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More education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Higher quality education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Less parental involvement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Males greater than or equal to 3 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163" y="1752092"/>
            <a:ext cx="8608036" cy="3141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37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75773" y="636608"/>
            <a:ext cx="7958331" cy="1077229"/>
          </a:xfrm>
        </p:spPr>
        <p:txBody>
          <a:bodyPr/>
          <a:lstStyle/>
          <a:p>
            <a:r>
              <a:rPr lang="en-US" dirty="0"/>
              <a:t>Variables I looked 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3397" y="4796852"/>
            <a:ext cx="10178321" cy="1948722"/>
          </a:xfrm>
        </p:spPr>
        <p:txBody>
          <a:bodyPr numCol="2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Mandated sex education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Medically accurate sex education (only 15 states require)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Both Mandated and medically accurate sex education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Parents given notice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Parent give consent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00" y="1713837"/>
            <a:ext cx="11780400" cy="2768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253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CA35F-D081-CF4F-9CF2-3C8992A8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5426"/>
            <a:ext cx="3220880" cy="4024310"/>
          </a:xfrm>
        </p:spPr>
        <p:txBody>
          <a:bodyPr>
            <a:normAutofit/>
          </a:bodyPr>
          <a:lstStyle/>
          <a:p>
            <a:r>
              <a:rPr lang="en-US" sz="3600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967D6A-57E2-4DAA-8961-6DE724FF83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448630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5504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36" y="1742141"/>
            <a:ext cx="4868333" cy="388077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South Dakota, Wyoming, Nebraska – </a:t>
            </a:r>
          </a:p>
          <a:p>
            <a:pPr marL="0" indent="0">
              <a:buNone/>
            </a:pPr>
            <a:r>
              <a:rPr lang="en-US" dirty="0"/>
              <a:t>      No sex education data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Arizona and Oklahoma – </a:t>
            </a:r>
          </a:p>
          <a:p>
            <a:pPr marL="0" indent="0">
              <a:buNone/>
            </a:pPr>
            <a:r>
              <a:rPr lang="en-US" dirty="0"/>
              <a:t>     HIV education had to be accurate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Rhode Island – </a:t>
            </a:r>
          </a:p>
          <a:p>
            <a:pPr marL="0" indent="0">
              <a:buNone/>
            </a:pPr>
            <a:r>
              <a:rPr lang="en-US" dirty="0"/>
              <a:t>      Outlier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389" y="382134"/>
            <a:ext cx="1432952" cy="1408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383" y="400177"/>
            <a:ext cx="1400455" cy="1390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295" y="1870474"/>
            <a:ext cx="1880505" cy="1427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786" y="3195918"/>
            <a:ext cx="1307262" cy="1356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319" y="3195918"/>
            <a:ext cx="1340225" cy="1340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5578" y="4715435"/>
            <a:ext cx="1275727" cy="1606287"/>
          </a:xfrm>
          <a:prstGeom prst="rect">
            <a:avLst/>
          </a:prstGeom>
        </p:spPr>
      </p:pic>
      <p:pic>
        <p:nvPicPr>
          <p:cNvPr id="1032" name="Picture 8" descr="Do Not Use Clipa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815" y="-44824"/>
            <a:ext cx="3414101" cy="34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583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298" y="1790048"/>
            <a:ext cx="5562599" cy="3880773"/>
          </a:xfrm>
        </p:spPr>
        <p:txBody>
          <a:bodyPr/>
          <a:lstStyle/>
          <a:p>
            <a:r>
              <a:rPr lang="en-US" dirty="0"/>
              <a:t>Checked for normalcy with </a:t>
            </a:r>
            <a:r>
              <a:rPr lang="en-US" dirty="0" err="1"/>
              <a:t>qq</a:t>
            </a:r>
            <a:r>
              <a:rPr lang="en-US" dirty="0"/>
              <a:t> plot</a:t>
            </a:r>
          </a:p>
          <a:p>
            <a:endParaRPr lang="en-US" dirty="0"/>
          </a:p>
          <a:p>
            <a:r>
              <a:rPr lang="en-US" dirty="0"/>
              <a:t>Checked for outliers with 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err="1"/>
              <a:t>dotplot</a:t>
            </a:r>
            <a:r>
              <a:rPr lang="en-US" dirty="0"/>
              <a:t> and boxplot</a:t>
            </a:r>
          </a:p>
          <a:p>
            <a:endParaRPr lang="en-US" dirty="0"/>
          </a:p>
          <a:p>
            <a:r>
              <a:rPr lang="en-US" dirty="0"/>
              <a:t>Checked variance with F test</a:t>
            </a:r>
          </a:p>
          <a:p>
            <a:endParaRPr lang="en-US" dirty="0"/>
          </a:p>
          <a:p>
            <a:r>
              <a:rPr lang="en-US" dirty="0"/>
              <a:t>Used 2 sample t test for hypothesis testing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28" y="905435"/>
            <a:ext cx="3010367" cy="3010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776" y="4571059"/>
            <a:ext cx="4328206" cy="13516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545" y="406121"/>
            <a:ext cx="3646394" cy="364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13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1" y="1847322"/>
            <a:ext cx="4800599" cy="4604278"/>
          </a:xfrm>
        </p:spPr>
        <p:txBody>
          <a:bodyPr/>
          <a:lstStyle/>
          <a:p>
            <a:r>
              <a:rPr lang="en-US" dirty="0"/>
              <a:t>Medically accurate, mandated sex </a:t>
            </a:r>
            <a:r>
              <a:rPr lang="en-US" dirty="0" err="1"/>
              <a:t>ed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      both, Parental notice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Parental consent (p=0.01)</a:t>
            </a:r>
          </a:p>
          <a:p>
            <a:endParaRPr lang="en-US" dirty="0"/>
          </a:p>
          <a:p>
            <a:r>
              <a:rPr lang="en-US" dirty="0"/>
              <a:t>Regression (R squared=0.11)</a:t>
            </a:r>
          </a:p>
          <a:p>
            <a:endParaRPr lang="en-US" dirty="0"/>
          </a:p>
          <a:p>
            <a:r>
              <a:rPr lang="en-US" dirty="0"/>
              <a:t>Cleaning up data took forever, had more </a:t>
            </a:r>
          </a:p>
          <a:p>
            <a:pPr marL="0" indent="0">
              <a:buNone/>
            </a:pPr>
            <a:r>
              <a:rPr lang="en-US" dirty="0"/>
              <a:t>     time, multivariate regression with lots of</a:t>
            </a:r>
          </a:p>
          <a:p>
            <a:pPr marL="0" indent="0">
              <a:buNone/>
            </a:pPr>
            <a:r>
              <a:rPr lang="en-US" dirty="0"/>
              <a:t>     different variables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787" y="540335"/>
            <a:ext cx="5890614" cy="11406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787" y="2924174"/>
            <a:ext cx="3735720" cy="1266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933" y="1721608"/>
            <a:ext cx="6138917" cy="1189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737" y="4190999"/>
            <a:ext cx="6047663" cy="136005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548718" y="4643717"/>
            <a:ext cx="936811" cy="224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0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8B6A-5773-40C5-8BB4-D9E788421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9F080-251A-4235-88B7-0B687D304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834"/>
            <a:ext cx="10515600" cy="1603375"/>
          </a:xfrm>
        </p:spPr>
        <p:txBody>
          <a:bodyPr/>
          <a:lstStyle/>
          <a:p>
            <a:r>
              <a:rPr lang="en-US" dirty="0"/>
              <a:t>Female – HPV Vaccination vs Rates of Related Cancers</a:t>
            </a:r>
          </a:p>
          <a:p>
            <a:r>
              <a:rPr lang="en-US" dirty="0"/>
              <a:t>Male – HPV Vaccination vs Rates of Related Cancers</a:t>
            </a:r>
          </a:p>
          <a:p>
            <a:r>
              <a:rPr lang="en-US" dirty="0"/>
              <a:t>Female Cancer Rates vs Male Cancer rates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A2E984-1FA1-4514-82A9-9725341F6DE4}"/>
              </a:ext>
            </a:extLst>
          </p:cNvPr>
          <p:cNvSpPr txBox="1">
            <a:spLocks/>
          </p:cNvSpPr>
          <p:nvPr/>
        </p:nvSpPr>
        <p:spPr>
          <a:xfrm>
            <a:off x="838200" y="29739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Tests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22889A-3EBD-4264-A446-862FB12CAD92}"/>
              </a:ext>
            </a:extLst>
          </p:cNvPr>
          <p:cNvSpPr txBox="1">
            <a:spLocks/>
          </p:cNvSpPr>
          <p:nvPr/>
        </p:nvSpPr>
        <p:spPr>
          <a:xfrm>
            <a:off x="838200" y="4145918"/>
            <a:ext cx="10515600" cy="18121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Pairplot</a:t>
            </a:r>
            <a:endParaRPr lang="en-US" dirty="0"/>
          </a:p>
          <a:p>
            <a:r>
              <a:rPr lang="en-US" dirty="0"/>
              <a:t>QQ Plots</a:t>
            </a:r>
          </a:p>
          <a:p>
            <a:r>
              <a:rPr lang="en-US" dirty="0"/>
              <a:t>Pearson correlation + p-value</a:t>
            </a:r>
          </a:p>
          <a:p>
            <a:r>
              <a:rPr lang="en-US" dirty="0"/>
              <a:t>Linear regression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DB6C37D-9DFD-4644-A30A-FD211FF53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630" y="2988219"/>
            <a:ext cx="5128098" cy="368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466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C55CB38-9E99-43DA-96AF-2A5DD34444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7" y="554586"/>
            <a:ext cx="10950146" cy="574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C7C1EA-C6AF-4715-81DE-2B35DF21F5BC}"/>
              </a:ext>
            </a:extLst>
          </p:cNvPr>
          <p:cNvSpPr txBox="1"/>
          <p:nvPr/>
        </p:nvSpPr>
        <p:spPr>
          <a:xfrm>
            <a:off x="8398932" y="5980247"/>
            <a:ext cx="337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Pearson correlation: -0.3575</a:t>
            </a:r>
          </a:p>
          <a:p>
            <a:pPr algn="ctr"/>
            <a:r>
              <a:rPr lang="en-US" b="1" dirty="0"/>
              <a:t>p-value: 0.010008</a:t>
            </a:r>
          </a:p>
        </p:txBody>
      </p:sp>
    </p:spTree>
    <p:extLst>
      <p:ext uri="{BB962C8B-B14F-4D97-AF65-F5344CB8AC3E}">
        <p14:creationId xmlns:p14="http://schemas.microsoft.com/office/powerpoint/2010/main" val="1450784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A405857-88E3-4CAC-9514-37C27DF75717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4" y="553212"/>
            <a:ext cx="10954512" cy="575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5C7FE8-ED00-4CDE-8946-E782F6C2A89A}"/>
              </a:ext>
            </a:extLst>
          </p:cNvPr>
          <p:cNvSpPr txBox="1"/>
          <p:nvPr/>
        </p:nvSpPr>
        <p:spPr>
          <a:xfrm>
            <a:off x="8398932" y="5980247"/>
            <a:ext cx="330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Pearson correlation: -0.1431</a:t>
            </a:r>
          </a:p>
          <a:p>
            <a:pPr algn="ctr"/>
            <a:r>
              <a:rPr lang="en-US" b="1" dirty="0"/>
              <a:t> p-value: 0.31627</a:t>
            </a:r>
          </a:p>
        </p:txBody>
      </p:sp>
    </p:spTree>
    <p:extLst>
      <p:ext uri="{BB962C8B-B14F-4D97-AF65-F5344CB8AC3E}">
        <p14:creationId xmlns:p14="http://schemas.microsoft.com/office/powerpoint/2010/main" val="1236605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301CAC7-4DC7-4A61-A99D-1E41899F0EF7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4" y="553212"/>
            <a:ext cx="10954512" cy="575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EB9623-ED0C-4563-A0EB-D48764D84090}"/>
              </a:ext>
            </a:extLst>
          </p:cNvPr>
          <p:cNvSpPr txBox="1"/>
          <p:nvPr/>
        </p:nvSpPr>
        <p:spPr>
          <a:xfrm>
            <a:off x="8161865" y="5981622"/>
            <a:ext cx="3031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Pearson correlation: 0.65697 </a:t>
            </a:r>
          </a:p>
          <a:p>
            <a:pPr algn="ctr"/>
            <a:r>
              <a:rPr lang="en-US" b="1" dirty="0"/>
              <a:t>p-value: </a:t>
            </a:r>
            <a:r>
              <a:rPr lang="en-US" dirty="0"/>
              <a:t>1.64134 x 10</a:t>
            </a:r>
            <a:r>
              <a:rPr lang="en-US" baseline="30000" dirty="0"/>
              <a:t>-7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86699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9BF1-3780-483F-9B84-1308CD98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ACCD5-F8C4-4BE2-902D-DFD91F834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Accept or Reject?</a:t>
            </a:r>
          </a:p>
          <a:p>
            <a:pPr lvl="1"/>
            <a:r>
              <a:rPr lang="en-US" dirty="0"/>
              <a:t>Partial Acceptance (?) – The correlation between female HPV vaccination and cancer rates did appear to be statistically significant (p-value = 0.010008); however, the R-squared value is quite low, 0.128</a:t>
            </a:r>
          </a:p>
          <a:p>
            <a:pPr lvl="1"/>
            <a:r>
              <a:rPr lang="en-US" dirty="0"/>
              <a:t>The correlation between vaccination and cancer rates for males was not statistically significant (p-value = 0.31627) with even lower R-squared value, 0.02</a:t>
            </a:r>
          </a:p>
          <a:p>
            <a:r>
              <a:rPr lang="en-US" dirty="0"/>
              <a:t>Other factors likely play a role</a:t>
            </a:r>
          </a:p>
          <a:p>
            <a:pPr lvl="1"/>
            <a:r>
              <a:rPr lang="en-US" dirty="0"/>
              <a:t>Sex education quality</a:t>
            </a:r>
          </a:p>
          <a:p>
            <a:pPr lvl="1"/>
            <a:r>
              <a:rPr lang="en-US" dirty="0"/>
              <a:t>Sex education funding</a:t>
            </a:r>
          </a:p>
          <a:p>
            <a:pPr lvl="1"/>
            <a:r>
              <a:rPr lang="en-US" dirty="0"/>
              <a:t>Other unexplored factors</a:t>
            </a:r>
          </a:p>
          <a:p>
            <a:r>
              <a:rPr lang="en-US" dirty="0"/>
              <a:t>Strongest significance observed with the correlation between male and female HPV-related cancer rates (p-value = 1.64134 x 10</a:t>
            </a:r>
            <a:r>
              <a:rPr lang="en-US" baseline="30000" dirty="0"/>
              <a:t>-7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693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8EC16-EB81-2E42-9CF1-1040018FB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Final Conclusions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91C8D-3985-334A-AD0F-728C915C3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7" y="1109145"/>
            <a:ext cx="6697287" cy="4603900"/>
          </a:xfrm>
        </p:spPr>
        <p:txBody>
          <a:bodyPr anchor="ctr">
            <a:normAutofit fontScale="92500"/>
          </a:bodyPr>
          <a:lstStyle/>
          <a:p>
            <a:pPr marL="0" lvl="0" indent="0" defTabSz="914400">
              <a:spcAft>
                <a:spcPts val="600"/>
              </a:spcAft>
              <a:buClr>
                <a:srgbClr val="8EC0C1"/>
              </a:buClr>
              <a:buSzPct val="90000"/>
              <a:buNone/>
            </a:pPr>
            <a:r>
              <a:rPr lang="en-US" sz="2800" dirty="0">
                <a:latin typeface="Arial" panose="020B0604020202020204"/>
              </a:rPr>
              <a:t>How do HPV vaccination rates correlate to:</a:t>
            </a:r>
          </a:p>
          <a:p>
            <a:pPr marL="795338" lvl="1" indent="-338138" defTabSz="914400">
              <a:spcBef>
                <a:spcPts val="5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/>
              </a:rPr>
              <a:t>Education spending</a:t>
            </a:r>
          </a:p>
          <a:p>
            <a:pPr marL="1195388" lvl="2" indent="-338138" defTabSz="914400">
              <a:spcBef>
                <a:spcPts val="5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/>
              </a:rPr>
              <a:t>More spending correlates to more immunizations</a:t>
            </a:r>
          </a:p>
          <a:p>
            <a:pPr marL="795338" lvl="1" indent="-338138" defTabSz="914400">
              <a:spcBef>
                <a:spcPts val="5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/>
              </a:rPr>
              <a:t>Sexual education program structure</a:t>
            </a:r>
          </a:p>
          <a:p>
            <a:pPr marL="1195388" lvl="2" indent="-338138" defTabSz="914400">
              <a:spcBef>
                <a:spcPts val="5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/>
              </a:rPr>
              <a:t>Requiring parental consent correlates to lower male vaccination rate</a:t>
            </a:r>
          </a:p>
          <a:p>
            <a:pPr marL="795338" lvl="1" indent="-338138" defTabSz="914400">
              <a:spcBef>
                <a:spcPts val="5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/>
              </a:rPr>
              <a:t>Rates of HPV related cancers</a:t>
            </a:r>
          </a:p>
          <a:p>
            <a:pPr marL="1195388" lvl="2" indent="-338138" defTabSz="914400">
              <a:spcBef>
                <a:spcPts val="5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/>
              </a:rPr>
              <a:t>Females show positive outcomes</a:t>
            </a:r>
          </a:p>
          <a:p>
            <a:pPr marL="1195388" lvl="2" indent="-338138" defTabSz="914400">
              <a:spcBef>
                <a:spcPts val="5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/>
              </a:rPr>
              <a:t>Unclear with males</a:t>
            </a:r>
          </a:p>
          <a:p>
            <a:endParaRPr lang="en-US" sz="2800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215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B80FF7-57C1-B543-8D68-8FCE2087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rgbClr val="1F2D29"/>
                </a:solidFill>
              </a:rPr>
              <a:t>Questions we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A858A-D0EC-0146-BADF-E8E26A3F8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2641604"/>
            <a:ext cx="7621606" cy="344310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1F2D29"/>
                </a:solidFill>
              </a:rPr>
              <a:t>How do HPV vaccination rates correlate to:</a:t>
            </a:r>
          </a:p>
          <a:p>
            <a:pPr lvl="1"/>
            <a:r>
              <a:rPr lang="en-US" sz="2400" dirty="0">
                <a:solidFill>
                  <a:srgbClr val="1F2D29"/>
                </a:solidFill>
              </a:rPr>
              <a:t>Education spending</a:t>
            </a:r>
          </a:p>
          <a:p>
            <a:pPr lvl="1"/>
            <a:r>
              <a:rPr lang="en-US" sz="2400" dirty="0">
                <a:solidFill>
                  <a:srgbClr val="1F2D29"/>
                </a:solidFill>
              </a:rPr>
              <a:t>Sexual education program structure</a:t>
            </a:r>
          </a:p>
          <a:p>
            <a:pPr lvl="1"/>
            <a:r>
              <a:rPr lang="en-US" sz="2400" dirty="0">
                <a:solidFill>
                  <a:srgbClr val="1F2D29"/>
                </a:solidFill>
              </a:rPr>
              <a:t>Rates of HPV related cancers</a:t>
            </a:r>
          </a:p>
          <a:p>
            <a:pPr lvl="1"/>
            <a:endParaRPr lang="en-US" sz="2400" dirty="0">
              <a:solidFill>
                <a:srgbClr val="1F2D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969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7DCDE-AF05-DF4E-B3CC-B0D547BD3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D13FA16B-F627-46EB-87FA-A0FA104CE2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6804106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2848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524619-F11F-BE43-BF06-6B6D97361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956" y="206515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Overall HPV Vaccination Rates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9FB1E-021F-B64E-B8D0-75D0BCC13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pic>
        <p:nvPicPr>
          <p:cNvPr id="16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6E28671-57B4-C945-9694-8483D3883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396" y="905272"/>
            <a:ext cx="9347208" cy="57015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4651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524619-F11F-BE43-BF06-6B6D97361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145840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Overall HPV Vaccination Rates by Gender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9FB1E-021F-B64E-B8D0-75D0BCC13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908167" cy="3997828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32A7C53-27D7-6E4D-A558-34FF703850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301" y="744995"/>
            <a:ext cx="10059264" cy="6016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666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ABECBB-BDF4-4B79-A0ED-F83CE133E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908167" cy="3997828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F55087C-DC74-9941-A618-16CBA5430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216" y="169549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Distribution of HPV Vaccination Rates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479AB7-C9D4-494F-A678-4691D0C099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1343035" y="781480"/>
            <a:ext cx="9706996" cy="590697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26456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524619-F11F-BE43-BF06-6B6D97361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216" y="169549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Overall HPV Vaccination Rates by State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C57D3C-47E6-41E9-B038-F3A759D0C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821223-0859-C145-BFBC-83D1E2B1A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17" y="953134"/>
            <a:ext cx="11556165" cy="5575847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8887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ABECBB-BDF4-4B79-A0ED-F83CE133E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908167" cy="3997828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F55087C-DC74-9941-A618-16CBA5430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216" y="169549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Overall HPV Vaccination Rates by State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479AB7-C9D4-494F-A678-4691D0C099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7" r="263"/>
          <a:stretch/>
        </p:blipFill>
        <p:spPr>
          <a:xfrm>
            <a:off x="619081" y="808056"/>
            <a:ext cx="10951703" cy="590697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61781700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799</Words>
  <Application>Microsoft Macintosh PowerPoint</Application>
  <PresentationFormat>Widescreen</PresentationFormat>
  <Paragraphs>147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Century Gothic</vt:lpstr>
      <vt:lpstr>Elephant</vt:lpstr>
      <vt:lpstr>MS Shell Dlg 2</vt:lpstr>
      <vt:lpstr>Trebuchet MS</vt:lpstr>
      <vt:lpstr>Wingdings</vt:lpstr>
      <vt:lpstr>Wingdings 3</vt:lpstr>
      <vt:lpstr>BrushVTI</vt:lpstr>
      <vt:lpstr>Madison</vt:lpstr>
      <vt:lpstr>Facet</vt:lpstr>
      <vt:lpstr>Multidimensional Analysis of HPV vaccination rates by state</vt:lpstr>
      <vt:lpstr>Introduction</vt:lpstr>
      <vt:lpstr>Questions we have</vt:lpstr>
      <vt:lpstr>Data Collection</vt:lpstr>
      <vt:lpstr>Overall HPV Vaccination Rates</vt:lpstr>
      <vt:lpstr>Overall HPV Vaccination Rates by Gender</vt:lpstr>
      <vt:lpstr>Distribution of HPV Vaccination Rates</vt:lpstr>
      <vt:lpstr>Overall HPV Vaccination Rates by State</vt:lpstr>
      <vt:lpstr>Overall HPV Vaccination Rates by State</vt:lpstr>
      <vt:lpstr>Calculating Per Pupil Spending</vt:lpstr>
      <vt:lpstr>Caveats</vt:lpstr>
      <vt:lpstr>Per Pupil Spending</vt:lpstr>
      <vt:lpstr>Correlating Total Spending with 2nd Round of Vaccinations</vt:lpstr>
      <vt:lpstr>Correlating Student Support with 2nd Round of Vaccinations</vt:lpstr>
      <vt:lpstr>Considering some sex-ed data</vt:lpstr>
      <vt:lpstr>Considering some sex-ed data</vt:lpstr>
      <vt:lpstr>Conclusions</vt:lpstr>
      <vt:lpstr>Sex education and HPV vaccination rates</vt:lpstr>
      <vt:lpstr>Variables I looked at</vt:lpstr>
      <vt:lpstr>Data Issues</vt:lpstr>
      <vt:lpstr>Assumptions</vt:lpstr>
      <vt:lpstr>Results</vt:lpstr>
      <vt:lpstr>Comparisons</vt:lpstr>
      <vt:lpstr>PowerPoint Presentation</vt:lpstr>
      <vt:lpstr>PowerPoint Presentation</vt:lpstr>
      <vt:lpstr>PowerPoint Presentation</vt:lpstr>
      <vt:lpstr>Conclusions</vt:lpstr>
      <vt:lpstr>Final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Multidimensional Analysis of HPV vaccination rates by state</dc:title>
  <dc:creator>SIMONE LONGO</dc:creator>
  <cp:lastModifiedBy>SIMONE LONGO</cp:lastModifiedBy>
  <cp:revision>6</cp:revision>
  <dcterms:created xsi:type="dcterms:W3CDTF">2020-04-27T23:30:07Z</dcterms:created>
  <dcterms:modified xsi:type="dcterms:W3CDTF">2020-04-28T00:38:03Z</dcterms:modified>
</cp:coreProperties>
</file>